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fonts/font1.fntdata" ContentType="application/x-fontdata"/>
  <Override PartName="/ppt/fonts/font10.fntdata" ContentType="application/x-fontdata"/>
  <Override PartName="/ppt/fonts/font11.fntdata" ContentType="application/x-fontdata"/>
  <Override PartName="/ppt/fonts/font12.fntdata" ContentType="application/x-fontdata"/>
  <Override PartName="/ppt/fonts/font2.fntdata" ContentType="application/x-fontdata"/>
  <Override PartName="/ppt/fonts/font3.fntdata" ContentType="application/x-fontdata"/>
  <Override PartName="/ppt/fonts/font4.fntdata" ContentType="application/x-fontdata"/>
  <Override PartName="/ppt/fonts/font5.fntdata" ContentType="application/x-fontdata"/>
  <Override PartName="/ppt/fonts/font6.fntdata" ContentType="application/x-fontdata"/>
  <Override PartName="/ppt/fonts/font7.fntdata" ContentType="application/x-fontdata"/>
  <Override PartName="/ppt/fonts/font8.fntdata" ContentType="application/x-fontdata"/>
  <Override PartName="/ppt/fonts/font9.fntdata" ContentType="application/x-fontdata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16"/>
  </p:notesMasterIdLst>
  <p:sldIdLst>
    <p:sldId id="434" r:id="rId3"/>
    <p:sldId id="256" r:id="rId4"/>
    <p:sldId id="345" r:id="rId5"/>
    <p:sldId id="435" r:id="rId6"/>
    <p:sldId id="446" r:id="rId7"/>
    <p:sldId id="443" r:id="rId8"/>
    <p:sldId id="437" r:id="rId9"/>
    <p:sldId id="454" r:id="rId10"/>
    <p:sldId id="447" r:id="rId11"/>
    <p:sldId id="438" r:id="rId12"/>
    <p:sldId id="439" r:id="rId13"/>
    <p:sldId id="440" r:id="rId14"/>
    <p:sldId id="312" r:id="rId15"/>
  </p:sldIdLst>
  <p:sldSz cx="12192000" cy="6858000"/>
  <p:notesSz cx="6858000" cy="9144000"/>
  <p:embeddedFontLst>
    <p:embeddedFont>
      <p:font typeface="Arial Narrow" panose="020B0606020202030204" pitchFamily="34" charset="0"/>
      <p:regular r:id="rId20"/>
      <p:bold r:id="rId21"/>
      <p:italic r:id="rId22"/>
      <p:boldItalic r:id="rId23"/>
    </p:embeddedFont>
    <p:embeddedFont>
      <p:font typeface="黑体" panose="02010609060101010101" charset="-122"/>
      <p:regular r:id="rId24"/>
    </p:embeddedFont>
    <p:embeddedFont>
      <p:font typeface="Aharoni" panose="02010803020104030203" charset="0"/>
      <p:bold r:id="rId25"/>
    </p:embeddedFont>
    <p:embeddedFont>
      <p:font typeface="等线" panose="02010600030101010101" pitchFamily="2" charset="-122"/>
      <p:regular r:id="rId26"/>
    </p:embeddedFont>
    <p:embeddedFont>
      <p:font typeface="微软雅黑" panose="020B0503020204020204" pitchFamily="34" charset="-122"/>
      <p:regular r:id="rId27"/>
    </p:embeddedFont>
    <p:embeddedFont>
      <p:font typeface="方正小标宋简体" panose="03000509000000000000" charset="-122"/>
      <p:regular r:id="rId28"/>
    </p:embeddedFont>
    <p:embeddedFont>
      <p:font typeface="方正姚体" panose="02010601030101010101" pitchFamily="2" charset="-122"/>
      <p:regular r:id="rId29"/>
    </p:embeddedFont>
    <p:embeddedFont>
      <p:font typeface="Segoe UI Light" panose="020B0502040204020203" pitchFamily="34" charset="0"/>
      <p:regular r:id="rId30"/>
    </p:embeddedFont>
    <p:embeddedFont>
      <p:font typeface="仿宋" panose="02010609060101010101" charset="-122"/>
      <p:regular r:id="rId31"/>
    </p:embeddedFont>
  </p:embeddedFontLst>
  <p:custDataLst>
    <p:tags r:id="rId32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 Narrow" panose="020B060602020203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 Narrow" panose="020B060602020203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 Narrow" panose="020B060602020203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 Narrow" panose="020B060602020203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 Narrow" panose="020B060602020203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 Narrow" panose="020B060602020203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 Narrow" panose="020B060602020203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 Narrow" panose="020B060602020203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 Narrow" panose="020B060602020203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79" userDrawn="1">
          <p15:clr>
            <a:srgbClr val="A4A3A4"/>
          </p15:clr>
        </p15:guide>
        <p15:guide id="2" pos="385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0DEF"/>
    <a:srgbClr val="EE949E"/>
    <a:srgbClr val="971018"/>
    <a:srgbClr val="F2F2F2"/>
    <a:srgbClr val="C00000"/>
    <a:srgbClr val="CA1620"/>
    <a:srgbClr val="1F4E79"/>
    <a:srgbClr val="FFD966"/>
    <a:srgbClr val="0B0C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485F850-F761-4FF6-88B5-E5FF70C7C9B7}" styleName="{d81a1682-f6d3-453d-a0b4-2df6d50f48b8}">
    <a:wholeTbl>
      <a:tcTxStyle>
        <a:fontRef idx="none">
          <a:prstClr val="black"/>
        </a:fontRef>
      </a:tcTxStyle>
      <a:tcStyle>
        <a:tcBdr>
          <a:left>
            <a:ln w="6350" cmpd="sng">
              <a:solidFill>
                <a:srgbClr val="EE949E"/>
              </a:solidFill>
            </a:ln>
          </a:left>
          <a:right>
            <a:ln w="6350" cmpd="sng">
              <a:solidFill>
                <a:srgbClr val="EE949E"/>
              </a:solidFill>
            </a:ln>
          </a:right>
          <a:top>
            <a:ln w="6350" cmpd="sng">
              <a:solidFill>
                <a:srgbClr val="EE949E"/>
              </a:solidFill>
            </a:ln>
          </a:top>
          <a:bottom>
            <a:ln w="6350" cmpd="sng">
              <a:solidFill>
                <a:srgbClr val="EE949E"/>
              </a:solidFill>
            </a:ln>
          </a:bottom>
          <a:insideH>
            <a:ln w="6350" cmpd="sng">
              <a:solidFill>
                <a:srgbClr val="EE949E"/>
              </a:solidFill>
            </a:ln>
          </a:insideH>
          <a:insideV>
            <a:ln w="6350" cmpd="sng">
              <a:solidFill>
                <a:srgbClr val="EE949E"/>
              </a:solidFill>
            </a:ln>
          </a:insideV>
        </a:tcBdr>
        <a:fill>
          <a:solidFill>
            <a:srgbClr val="FFFFFF"/>
          </a:solidFill>
        </a:fill>
      </a:tcStyle>
    </a:wholeTbl>
    <a:firstRow>
      <a:tcTxStyle>
        <a:fontRef idx="none">
          <a:prstClr val="black"/>
        </a:fontRef>
      </a:tcTxStyle>
      <a:tcStyle>
        <a:tcBdr>
          <a:left>
            <a:ln w="6350" cmpd="sng">
              <a:solidFill>
                <a:srgbClr val="FFFFFF"/>
              </a:solidFill>
            </a:ln>
          </a:left>
          <a:right>
            <a:ln w="6350" cmpd="sng">
              <a:solidFill>
                <a:srgbClr val="FFFFFF"/>
              </a:solidFill>
            </a:ln>
          </a:right>
          <a:top>
            <a:ln w="6350" cmpd="sng">
              <a:solidFill>
                <a:srgbClr val="FFFFFF"/>
              </a:solidFill>
            </a:ln>
          </a:top>
          <a:bottom>
            <a:ln w="6350" cmpd="sng">
              <a:solidFill>
                <a:srgbClr val="FFFFFF"/>
              </a:solidFill>
            </a:ln>
          </a:bottom>
          <a:insideV>
            <a:ln w="6350" cmpd="sng">
              <a:solidFill>
                <a:srgbClr val="FFFFFF"/>
              </a:solidFill>
            </a:ln>
          </a:insideV>
        </a:tcBdr>
        <a:fill>
          <a:solidFill>
            <a:srgbClr val="EE949E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44"/>
    <p:restoredTop sz="94660"/>
  </p:normalViewPr>
  <p:slideViewPr>
    <p:cSldViewPr snapToGrid="0" showGuides="1">
      <p:cViewPr varScale="1">
        <p:scale>
          <a:sx n="90" d="100"/>
          <a:sy n="90" d="100"/>
        </p:scale>
        <p:origin x="738" y="90"/>
      </p:cViewPr>
      <p:guideLst>
        <p:guide orient="horz" pos="2179"/>
        <p:guide pos="385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2" Type="http://schemas.openxmlformats.org/officeDocument/2006/relationships/tags" Target="tags/tag47.xml"/><Relationship Id="rId31" Type="http://schemas.openxmlformats.org/officeDocument/2006/relationships/font" Target="fonts/font12.fntdata"/><Relationship Id="rId30" Type="http://schemas.openxmlformats.org/officeDocument/2006/relationships/font" Target="fonts/font11.fntdata"/><Relationship Id="rId3" Type="http://schemas.openxmlformats.org/officeDocument/2006/relationships/slide" Target="slides/slide1.xml"/><Relationship Id="rId29" Type="http://schemas.openxmlformats.org/officeDocument/2006/relationships/font" Target="fonts/font10.fntdata"/><Relationship Id="rId28" Type="http://schemas.openxmlformats.org/officeDocument/2006/relationships/font" Target="fonts/font9.fntdata"/><Relationship Id="rId27" Type="http://schemas.openxmlformats.org/officeDocument/2006/relationships/font" Target="fonts/font8.fntdata"/><Relationship Id="rId26" Type="http://schemas.openxmlformats.org/officeDocument/2006/relationships/font" Target="fonts/font7.fntdata"/><Relationship Id="rId25" Type="http://schemas.openxmlformats.org/officeDocument/2006/relationships/font" Target="fonts/font6.fntdata"/><Relationship Id="rId24" Type="http://schemas.openxmlformats.org/officeDocument/2006/relationships/font" Target="fonts/font5.fntdata"/><Relationship Id="rId23" Type="http://schemas.openxmlformats.org/officeDocument/2006/relationships/font" Target="fonts/font4.fntdata"/><Relationship Id="rId22" Type="http://schemas.openxmlformats.org/officeDocument/2006/relationships/font" Target="fonts/font3.fntdata"/><Relationship Id="rId21" Type="http://schemas.openxmlformats.org/officeDocument/2006/relationships/font" Target="fonts/font2.fntdata"/><Relationship Id="rId20" Type="http://schemas.openxmlformats.org/officeDocument/2006/relationships/font" Target="fonts/font1.fntdata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notesMaster" Target="notesMasters/notesMaster1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 sz="1200">
                <a:ea typeface="思源黑体 CN Normal"/>
                <a:cs typeface="思源黑体 CN Norm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anose="020B0606020202030204" pitchFamily="34" charset="0"/>
              <a:ea typeface="思源黑体 CN Normal"/>
              <a:cs typeface="思源黑体 CN Normal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>
                <a:latin typeface="等线" panose="02010600030101010101" pitchFamily="2" charset="-122"/>
                <a:ea typeface="等线" panose="02010600030101010101" pitchFamily="2" charset="-122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25FFAA2-DDA6-4193-86D0-0D86B58891DA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</p:txBody>
      </p:sp>
      <p:sp>
        <p:nvSpPr>
          <p:cNvPr id="38916" name="幻灯片图像占位符 3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053" name="备注占位符 4"/>
          <p:cNvSpPr>
            <a:spLocks noGrp="1" noChangeArrowheads="1"/>
          </p:cNvSpPr>
          <p:nvPr>
            <p:ph type="body" sz="quarter" idx="4294967295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编辑母版文本样式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第二级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第三级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第四级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>
              <a:defRPr sz="1200">
                <a:ea typeface="思源黑体 CN Normal"/>
                <a:cs typeface="思源黑体 CN Norm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anose="020B0606020202030204" pitchFamily="34" charset="0"/>
              <a:ea typeface="思源黑体 CN Normal"/>
              <a:cs typeface="思源黑体 CN Normal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/>
          <a:p>
            <a:pPr lvl="0" algn="r" eaLnBrk="1" hangingPunct="1">
              <a:buNone/>
            </a:pPr>
            <a:fld id="{9A0DB2DC-4C9A-4742-B13C-FB6460FD3503}" type="slidenum">
              <a:rPr lang="en-US" altLang="en-US" sz="1200" dirty="0">
                <a:latin typeface="等线" panose="02010600030101010101" pitchFamily="2" charset="-122"/>
                <a:ea typeface="等线" panose="02010600030101010101" pitchFamily="2" charset="-122"/>
              </a:rPr>
            </a:fld>
            <a:endParaRPr lang="en-US" altLang="en-US" sz="1200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noProof="1"/>
              <a:t>单击此处编辑母版副标题样式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EE71D06-DD02-4FCB-892E-EB1D02B65639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D8D8D"/>
                </a:solidFill>
                <a:effectLst/>
                <a:uLnTx/>
                <a:uFillTx/>
                <a:latin typeface="Arial Narrow" panose="020B0606020202030204" pitchFamily="34" charset="0"/>
                <a:ea typeface="思源黑体 CN Normal"/>
                <a:cs typeface="思源黑体 CN Normal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D8D8D"/>
              </a:solidFill>
              <a:effectLst/>
              <a:uLnTx/>
              <a:uFillTx/>
              <a:latin typeface="Arial Narrow" panose="020B0606020202030204" pitchFamily="34" charset="0"/>
              <a:ea typeface="思源黑体 CN Normal"/>
              <a:cs typeface="思源黑体 CN Normal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D8D8D"/>
              </a:solidFill>
              <a:effectLst/>
              <a:uLnTx/>
              <a:uFillTx/>
              <a:latin typeface="Arial Narrow" panose="020B0606020202030204" pitchFamily="34" charset="0"/>
              <a:ea typeface="思源黑体 CN Normal"/>
              <a:cs typeface="思源黑体 CN Normal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en-US" dirty="0">
                <a:latin typeface="Arial Narrow" panose="020B0606020202030204" pitchFamily="34" charset="0"/>
              </a:rPr>
            </a:fld>
            <a:endParaRPr lang="en-US" altLang="en-US" dirty="0"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EE71D06-DD02-4FCB-892E-EB1D02B65639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D8D8D"/>
                </a:solidFill>
                <a:effectLst/>
                <a:uLnTx/>
                <a:uFillTx/>
                <a:latin typeface="Arial Narrow" panose="020B0606020202030204" pitchFamily="34" charset="0"/>
                <a:ea typeface="思源黑体 CN Normal"/>
                <a:cs typeface="思源黑体 CN Normal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D8D8D"/>
              </a:solidFill>
              <a:effectLst/>
              <a:uLnTx/>
              <a:uFillTx/>
              <a:latin typeface="Arial Narrow" panose="020B0606020202030204" pitchFamily="34" charset="0"/>
              <a:ea typeface="思源黑体 CN Normal"/>
              <a:cs typeface="思源黑体 CN Normal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D8D8D"/>
              </a:solidFill>
              <a:effectLst/>
              <a:uLnTx/>
              <a:uFillTx/>
              <a:latin typeface="Arial Narrow" panose="020B0606020202030204" pitchFamily="34" charset="0"/>
              <a:ea typeface="思源黑体 CN Normal"/>
              <a:cs typeface="思源黑体 CN Normal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en-US" dirty="0">
                <a:latin typeface="Arial Narrow" panose="020B0606020202030204" pitchFamily="34" charset="0"/>
              </a:rPr>
            </a:fld>
            <a:endParaRPr lang="en-US" altLang="en-US" dirty="0"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EE71D06-DD02-4FCB-892E-EB1D02B65639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D8D8D"/>
                </a:solidFill>
                <a:effectLst/>
                <a:uLnTx/>
                <a:uFillTx/>
                <a:latin typeface="Arial Narrow" panose="020B0606020202030204" pitchFamily="34" charset="0"/>
                <a:ea typeface="思源黑体 CN Normal"/>
                <a:cs typeface="思源黑体 CN Normal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D8D8D"/>
              </a:solidFill>
              <a:effectLst/>
              <a:uLnTx/>
              <a:uFillTx/>
              <a:latin typeface="Arial Narrow" panose="020B0606020202030204" pitchFamily="34" charset="0"/>
              <a:ea typeface="思源黑体 CN Normal"/>
              <a:cs typeface="思源黑体 CN Normal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D8D8D"/>
              </a:solidFill>
              <a:effectLst/>
              <a:uLnTx/>
              <a:uFillTx/>
              <a:latin typeface="Arial Narrow" panose="020B0606020202030204" pitchFamily="34" charset="0"/>
              <a:ea typeface="思源黑体 CN Normal"/>
              <a:cs typeface="思源黑体 CN Normal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en-US" dirty="0">
                <a:latin typeface="Arial Narrow" panose="020B0606020202030204" pitchFamily="34" charset="0"/>
              </a:rPr>
            </a:fld>
            <a:endParaRPr lang="en-US" altLang="en-US" dirty="0"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EE71D06-DD02-4FCB-892E-EB1D02B65639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D8D8D"/>
                </a:solidFill>
                <a:effectLst/>
                <a:uLnTx/>
                <a:uFillTx/>
                <a:latin typeface="Arial Narrow" panose="020B0606020202030204" pitchFamily="34" charset="0"/>
                <a:ea typeface="思源黑体 CN Normal"/>
                <a:cs typeface="思源黑体 CN Normal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D8D8D"/>
              </a:solidFill>
              <a:effectLst/>
              <a:uLnTx/>
              <a:uFillTx/>
              <a:latin typeface="Arial Narrow" panose="020B0606020202030204" pitchFamily="34" charset="0"/>
              <a:ea typeface="思源黑体 CN Normal"/>
              <a:cs typeface="思源黑体 CN Normal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D8D8D"/>
              </a:solidFill>
              <a:effectLst/>
              <a:uLnTx/>
              <a:uFillTx/>
              <a:latin typeface="Arial Narrow" panose="020B0606020202030204" pitchFamily="34" charset="0"/>
              <a:ea typeface="思源黑体 CN Normal"/>
              <a:cs typeface="思源黑体 CN Normal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en-US" dirty="0">
                <a:latin typeface="Arial Narrow" panose="020B0606020202030204" pitchFamily="34" charset="0"/>
              </a:rPr>
            </a:fld>
            <a:endParaRPr lang="en-US" altLang="en-US" dirty="0"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EE71D06-DD02-4FCB-892E-EB1D02B65639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D8D8D"/>
                </a:solidFill>
                <a:effectLst/>
                <a:uLnTx/>
                <a:uFillTx/>
                <a:latin typeface="Arial Narrow" panose="020B0606020202030204" pitchFamily="34" charset="0"/>
                <a:ea typeface="思源黑体 CN Normal"/>
                <a:cs typeface="思源黑体 CN Normal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D8D8D"/>
              </a:solidFill>
              <a:effectLst/>
              <a:uLnTx/>
              <a:uFillTx/>
              <a:latin typeface="Arial Narrow" panose="020B0606020202030204" pitchFamily="34" charset="0"/>
              <a:ea typeface="思源黑体 CN Normal"/>
              <a:cs typeface="思源黑体 CN Normal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D8D8D"/>
              </a:solidFill>
              <a:effectLst/>
              <a:uLnTx/>
              <a:uFillTx/>
              <a:latin typeface="Arial Narrow" panose="020B0606020202030204" pitchFamily="34" charset="0"/>
              <a:ea typeface="思源黑体 CN Normal"/>
              <a:cs typeface="思源黑体 CN Normal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en-US" dirty="0">
                <a:latin typeface="Arial Narrow" panose="020B0606020202030204" pitchFamily="34" charset="0"/>
              </a:rPr>
            </a:fld>
            <a:endParaRPr lang="en-US" altLang="en-US" dirty="0"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EE71D06-DD02-4FCB-892E-EB1D02B65639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D8D8D"/>
                </a:solidFill>
                <a:effectLst/>
                <a:uLnTx/>
                <a:uFillTx/>
                <a:latin typeface="Arial Narrow" panose="020B0606020202030204" pitchFamily="34" charset="0"/>
                <a:ea typeface="思源黑体 CN Normal"/>
                <a:cs typeface="思源黑体 CN Normal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D8D8D"/>
              </a:solidFill>
              <a:effectLst/>
              <a:uLnTx/>
              <a:uFillTx/>
              <a:latin typeface="Arial Narrow" panose="020B0606020202030204" pitchFamily="34" charset="0"/>
              <a:ea typeface="思源黑体 CN Normal"/>
              <a:cs typeface="思源黑体 CN Normal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D8D8D"/>
              </a:solidFill>
              <a:effectLst/>
              <a:uLnTx/>
              <a:uFillTx/>
              <a:latin typeface="Arial Narrow" panose="020B0606020202030204" pitchFamily="34" charset="0"/>
              <a:ea typeface="思源黑体 CN Normal"/>
              <a:cs typeface="思源黑体 CN Normal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en-US" dirty="0">
                <a:latin typeface="Arial Narrow" panose="020B0606020202030204" pitchFamily="34" charset="0"/>
              </a:rPr>
            </a:fld>
            <a:endParaRPr lang="en-US" altLang="en-US" dirty="0"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EE71D06-DD02-4FCB-892E-EB1D02B65639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D8D8D"/>
                </a:solidFill>
                <a:effectLst/>
                <a:uLnTx/>
                <a:uFillTx/>
                <a:latin typeface="Arial Narrow" panose="020B0606020202030204" pitchFamily="34" charset="0"/>
                <a:ea typeface="思源黑体 CN Normal"/>
                <a:cs typeface="思源黑体 CN Normal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D8D8D"/>
              </a:solidFill>
              <a:effectLst/>
              <a:uLnTx/>
              <a:uFillTx/>
              <a:latin typeface="Arial Narrow" panose="020B0606020202030204" pitchFamily="34" charset="0"/>
              <a:ea typeface="思源黑体 CN Normal"/>
              <a:cs typeface="思源黑体 CN Normal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D8D8D"/>
              </a:solidFill>
              <a:effectLst/>
              <a:uLnTx/>
              <a:uFillTx/>
              <a:latin typeface="Arial Narrow" panose="020B0606020202030204" pitchFamily="34" charset="0"/>
              <a:ea typeface="思源黑体 CN Normal"/>
              <a:cs typeface="思源黑体 CN Normal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en-US" dirty="0">
                <a:latin typeface="Arial Narrow" panose="020B0606020202030204" pitchFamily="34" charset="0"/>
              </a:rPr>
            </a:fld>
            <a:endParaRPr lang="en-US" altLang="en-US" dirty="0"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EE71D06-DD02-4FCB-892E-EB1D02B65639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D8D8D"/>
                </a:solidFill>
                <a:effectLst/>
                <a:uLnTx/>
                <a:uFillTx/>
                <a:latin typeface="Arial Narrow" panose="020B0606020202030204" pitchFamily="34" charset="0"/>
                <a:ea typeface="思源黑体 CN Normal"/>
                <a:cs typeface="思源黑体 CN Normal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D8D8D"/>
              </a:solidFill>
              <a:effectLst/>
              <a:uLnTx/>
              <a:uFillTx/>
              <a:latin typeface="Arial Narrow" panose="020B0606020202030204" pitchFamily="34" charset="0"/>
              <a:ea typeface="思源黑体 CN Normal"/>
              <a:cs typeface="思源黑体 CN Normal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D8D8D"/>
              </a:solidFill>
              <a:effectLst/>
              <a:uLnTx/>
              <a:uFillTx/>
              <a:latin typeface="Arial Narrow" panose="020B0606020202030204" pitchFamily="34" charset="0"/>
              <a:ea typeface="思源黑体 CN Normal"/>
              <a:cs typeface="思源黑体 CN Normal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en-US" dirty="0">
                <a:latin typeface="Arial Narrow" panose="020B0606020202030204" pitchFamily="34" charset="0"/>
              </a:rPr>
            </a:fld>
            <a:endParaRPr lang="en-US" altLang="en-US" dirty="0"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EE71D06-DD02-4FCB-892E-EB1D02B65639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D8D8D"/>
                </a:solidFill>
                <a:effectLst/>
                <a:uLnTx/>
                <a:uFillTx/>
                <a:latin typeface="Arial Narrow" panose="020B0606020202030204" pitchFamily="34" charset="0"/>
                <a:ea typeface="思源黑体 CN Normal"/>
                <a:cs typeface="思源黑体 CN Normal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D8D8D"/>
              </a:solidFill>
              <a:effectLst/>
              <a:uLnTx/>
              <a:uFillTx/>
              <a:latin typeface="Arial Narrow" panose="020B0606020202030204" pitchFamily="34" charset="0"/>
              <a:ea typeface="思源黑体 CN Normal"/>
              <a:cs typeface="思源黑体 CN Normal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D8D8D"/>
              </a:solidFill>
              <a:effectLst/>
              <a:uLnTx/>
              <a:uFillTx/>
              <a:latin typeface="Arial Narrow" panose="020B0606020202030204" pitchFamily="34" charset="0"/>
              <a:ea typeface="思源黑体 CN Normal"/>
              <a:cs typeface="思源黑体 CN Normal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en-US" dirty="0">
                <a:latin typeface="Arial Narrow" panose="020B0606020202030204" pitchFamily="34" charset="0"/>
              </a:rPr>
            </a:fld>
            <a:endParaRPr lang="en-US" altLang="en-US" dirty="0"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EE71D06-DD02-4FCB-892E-EB1D02B65639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D8D8D"/>
                </a:solidFill>
                <a:effectLst/>
                <a:uLnTx/>
                <a:uFillTx/>
                <a:latin typeface="Arial Narrow" panose="020B0606020202030204" pitchFamily="34" charset="0"/>
                <a:ea typeface="思源黑体 CN Normal"/>
                <a:cs typeface="思源黑体 CN Normal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D8D8D"/>
              </a:solidFill>
              <a:effectLst/>
              <a:uLnTx/>
              <a:uFillTx/>
              <a:latin typeface="Arial Narrow" panose="020B0606020202030204" pitchFamily="34" charset="0"/>
              <a:ea typeface="思源黑体 CN Normal"/>
              <a:cs typeface="思源黑体 CN Normal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D8D8D"/>
              </a:solidFill>
              <a:effectLst/>
              <a:uLnTx/>
              <a:uFillTx/>
              <a:latin typeface="Arial Narrow" panose="020B0606020202030204" pitchFamily="34" charset="0"/>
              <a:ea typeface="思源黑体 CN Normal"/>
              <a:cs typeface="思源黑体 CN Normal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en-US" dirty="0">
                <a:latin typeface="Arial Narrow" panose="020B0606020202030204" pitchFamily="34" charset="0"/>
              </a:rPr>
            </a:fld>
            <a:endParaRPr lang="en-US" altLang="en-US" dirty="0"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3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思源黑体 CN Normal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EE71D06-DD02-4FCB-892E-EB1D02B65639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D8D8D"/>
                </a:solidFill>
                <a:effectLst/>
                <a:uLnTx/>
                <a:uFillTx/>
                <a:latin typeface="Arial Narrow" panose="020B0606020202030204" pitchFamily="34" charset="0"/>
                <a:ea typeface="思源黑体 CN Normal"/>
                <a:cs typeface="思源黑体 CN Normal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D8D8D"/>
              </a:solidFill>
              <a:effectLst/>
              <a:uLnTx/>
              <a:uFillTx/>
              <a:latin typeface="Arial Narrow" panose="020B0606020202030204" pitchFamily="34" charset="0"/>
              <a:ea typeface="思源黑体 CN Normal"/>
              <a:cs typeface="思源黑体 CN Normal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D8D8D"/>
              </a:solidFill>
              <a:effectLst/>
              <a:uLnTx/>
              <a:uFillTx/>
              <a:latin typeface="Arial Narrow" panose="020B0606020202030204" pitchFamily="34" charset="0"/>
              <a:ea typeface="思源黑体 CN Normal"/>
              <a:cs typeface="思源黑体 CN Normal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en-US" dirty="0">
                <a:latin typeface="Arial Narrow" panose="020B0606020202030204" pitchFamily="34" charset="0"/>
              </a:rPr>
            </a:fld>
            <a:endParaRPr lang="en-US" altLang="en-US" dirty="0"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2"/>
          <p:cNvSpPr>
            <a:spLocks noGrp="1"/>
          </p:cNvSpPr>
          <p:nvPr>
            <p:ph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 dirty="0"/>
              <a:t>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>
              <a:defRPr sz="1200">
                <a:solidFill>
                  <a:srgbClr val="8D8D8D"/>
                </a:solidFill>
                <a:ea typeface="思源黑体 CN Normal"/>
                <a:cs typeface="思源黑体 CN Norm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EE71D06-DD02-4FCB-892E-EB1D02B65639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D8D8D"/>
                </a:solidFill>
                <a:effectLst/>
                <a:uLnTx/>
                <a:uFillTx/>
                <a:latin typeface="Arial Narrow" panose="020B0606020202030204" pitchFamily="34" charset="0"/>
                <a:ea typeface="思源黑体 CN Normal"/>
                <a:cs typeface="思源黑体 CN Normal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D8D8D"/>
              </a:solidFill>
              <a:effectLst/>
              <a:uLnTx/>
              <a:uFillTx/>
              <a:latin typeface="Arial Narrow" panose="020B0606020202030204" pitchFamily="34" charset="0"/>
              <a:ea typeface="思源黑体 CN Normal"/>
              <a:cs typeface="思源黑体 CN Normal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ctr">
              <a:defRPr sz="1200">
                <a:solidFill>
                  <a:srgbClr val="8D8D8D"/>
                </a:solidFill>
                <a:ea typeface="思源黑体 CN Normal"/>
                <a:cs typeface="思源黑体 CN Normal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D8D8D"/>
              </a:solidFill>
              <a:effectLst/>
              <a:uLnTx/>
              <a:uFillTx/>
              <a:latin typeface="Arial Narrow" panose="020B0606020202030204" pitchFamily="34" charset="0"/>
              <a:ea typeface="思源黑体 CN Normal"/>
              <a:cs typeface="思源黑体 CN Normal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1200">
                <a:solidFill>
                  <a:srgbClr val="8D8D8D"/>
                </a:solidFill>
              </a:defRPr>
            </a:lvl1pPr>
          </a:lstStyle>
          <a:p>
            <a:pPr lvl="0" eaLnBrk="1" hangingPunct="1">
              <a:buNone/>
            </a:pPr>
            <a:fld id="{9A0DB2DC-4C9A-4742-B13C-FB6460FD3503}" type="slidenum">
              <a:rPr lang="en-US" altLang="en-US" dirty="0">
                <a:latin typeface="Arial Narrow" panose="020B0606020202030204" pitchFamily="34" charset="0"/>
              </a:rPr>
            </a:fld>
            <a:endParaRPr lang="en-US" altLang="en-US" dirty="0">
              <a:latin typeface="Arial Narrow" panose="020B0606020202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思源黑体 CN Bold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haroni" panose="02010803020104030203" charset="0"/>
          <a:ea typeface="思源黑体 CN Bold" charset="0"/>
          <a:cs typeface="思源黑体 CN Bold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haroni" panose="02010803020104030203" charset="0"/>
          <a:ea typeface="思源黑体 CN Bold" charset="0"/>
          <a:cs typeface="思源黑体 CN Bold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haroni" panose="02010803020104030203" charset="0"/>
          <a:ea typeface="思源黑体 CN Bold" charset="0"/>
          <a:cs typeface="思源黑体 CN Bold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haroni" panose="02010803020104030203" charset="0"/>
          <a:ea typeface="思源黑体 CN Bold" charset="0"/>
          <a:cs typeface="思源黑体 CN Bold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haroni" panose="02010803020104030203" charset="0"/>
          <a:ea typeface="思源黑体 CN Bold" charset="0"/>
          <a:cs typeface="思源黑体 CN Bold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haroni" panose="02010803020104030203" charset="0"/>
          <a:ea typeface="思源黑体 CN Bold" charset="0"/>
          <a:cs typeface="思源黑体 CN Bold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haroni" panose="02010803020104030203" charset="0"/>
          <a:ea typeface="思源黑体 CN Bold" charset="0"/>
          <a:cs typeface="思源黑体 CN Bold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haroni" panose="02010803020104030203" charset="0"/>
          <a:ea typeface="思源黑体 CN Bold" charset="0"/>
          <a:cs typeface="思源黑体 CN Bold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思源黑体 CN Normal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思源黑体 CN Normal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思源黑体 CN Normal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思源黑体 CN Normal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思源黑体 CN Norm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tags" Target="../tags/tag7.xml"/><Relationship Id="rId8" Type="http://schemas.openxmlformats.org/officeDocument/2006/relationships/tags" Target="../tags/tag6.xml"/><Relationship Id="rId7" Type="http://schemas.openxmlformats.org/officeDocument/2006/relationships/image" Target="../media/image2.png"/><Relationship Id="rId6" Type="http://schemas.openxmlformats.org/officeDocument/2006/relationships/tags" Target="../tags/tag5.xml"/><Relationship Id="rId5" Type="http://schemas.openxmlformats.org/officeDocument/2006/relationships/image" Target="../media/image1.png"/><Relationship Id="rId4" Type="http://schemas.openxmlformats.org/officeDocument/2006/relationships/tags" Target="../tags/tag4.xml"/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8" Type="http://schemas.openxmlformats.org/officeDocument/2006/relationships/slideLayout" Target="../slideLayouts/slideLayout2.xml"/><Relationship Id="rId17" Type="http://schemas.openxmlformats.org/officeDocument/2006/relationships/tags" Target="../tags/tag14.xml"/><Relationship Id="rId16" Type="http://schemas.openxmlformats.org/officeDocument/2006/relationships/tags" Target="../tags/tag13.xml"/><Relationship Id="rId15" Type="http://schemas.openxmlformats.org/officeDocument/2006/relationships/tags" Target="../tags/tag12.xml"/><Relationship Id="rId14" Type="http://schemas.openxmlformats.org/officeDocument/2006/relationships/tags" Target="../tags/tag11.xml"/><Relationship Id="rId13" Type="http://schemas.openxmlformats.org/officeDocument/2006/relationships/tags" Target="../tags/tag10.xml"/><Relationship Id="rId12" Type="http://schemas.openxmlformats.org/officeDocument/2006/relationships/image" Target="../media/image3.png"/><Relationship Id="rId11" Type="http://schemas.openxmlformats.org/officeDocument/2006/relationships/tags" Target="../tags/tag9.xml"/><Relationship Id="rId10" Type="http://schemas.openxmlformats.org/officeDocument/2006/relationships/tags" Target="../tags/tag8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tags" Target="../tags/tag42.xml"/><Relationship Id="rId3" Type="http://schemas.openxmlformats.org/officeDocument/2006/relationships/tags" Target="../tags/tag41.xml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tags" Target="../tags/tag44.xml"/><Relationship Id="rId3" Type="http://schemas.openxmlformats.org/officeDocument/2006/relationships/tags" Target="../tags/tag43.xml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tags" Target="../tags/tag46.xml"/><Relationship Id="rId3" Type="http://schemas.openxmlformats.org/officeDocument/2006/relationships/tags" Target="../tags/tag45.xml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23.xml"/><Relationship Id="rId8" Type="http://schemas.openxmlformats.org/officeDocument/2006/relationships/tags" Target="../tags/tag22.xml"/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5" Type="http://schemas.openxmlformats.org/officeDocument/2006/relationships/slideLayout" Target="../slideLayouts/slideLayout1.xml"/><Relationship Id="rId14" Type="http://schemas.openxmlformats.org/officeDocument/2006/relationships/tags" Target="../tags/tag28.xml"/><Relationship Id="rId13" Type="http://schemas.openxmlformats.org/officeDocument/2006/relationships/tags" Target="../tags/tag27.xml"/><Relationship Id="rId12" Type="http://schemas.openxmlformats.org/officeDocument/2006/relationships/tags" Target="../tags/tag26.xml"/><Relationship Id="rId11" Type="http://schemas.openxmlformats.org/officeDocument/2006/relationships/tags" Target="../tags/tag25.xml"/><Relationship Id="rId10" Type="http://schemas.openxmlformats.org/officeDocument/2006/relationships/tags" Target="../tags/tag24.xml"/><Relationship Id="rId1" Type="http://schemas.openxmlformats.org/officeDocument/2006/relationships/tags" Target="../tags/tag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tags" Target="../tags/tag30.xml"/><Relationship Id="rId3" Type="http://schemas.openxmlformats.org/officeDocument/2006/relationships/tags" Target="../tags/tag29.xml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33.xml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tags" Target="../tags/tag35.xml"/><Relationship Id="rId3" Type="http://schemas.openxmlformats.org/officeDocument/2006/relationships/tags" Target="../tags/tag34.xml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tags" Target="../tags/tag37.xml"/><Relationship Id="rId3" Type="http://schemas.openxmlformats.org/officeDocument/2006/relationships/tags" Target="../tags/tag36.xml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: 圆角 4"/>
          <p:cNvSpPr/>
          <p:nvPr>
            <p:custDataLst>
              <p:tags r:id="rId1"/>
            </p:custDataLst>
          </p:nvPr>
        </p:nvSpPr>
        <p:spPr>
          <a:xfrm>
            <a:off x="0" y="3448050"/>
            <a:ext cx="12192000" cy="2287905"/>
          </a:xfrm>
          <a:prstGeom prst="roundRect">
            <a:avLst>
              <a:gd name="adj" fmla="val 0"/>
            </a:avLst>
          </a:prstGeom>
          <a:solidFill>
            <a:srgbClr val="CA16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7200" dirty="0"/>
          </a:p>
        </p:txBody>
      </p:sp>
      <p:sp>
        <p:nvSpPr>
          <p:cNvPr id="6" name="矩形 5"/>
          <p:cNvSpPr/>
          <p:nvPr>
            <p:custDataLst>
              <p:tags r:id="rId2"/>
            </p:custDataLst>
          </p:nvPr>
        </p:nvSpPr>
        <p:spPr>
          <a:xfrm>
            <a:off x="0" y="-88900"/>
            <a:ext cx="12192000" cy="3721100"/>
          </a:xfrm>
          <a:prstGeom prst="rect">
            <a:avLst/>
          </a:prstGeom>
          <a:solidFill>
            <a:srgbClr val="CA1620"/>
          </a:solidFill>
          <a:ln>
            <a:solidFill>
              <a:srgbClr val="CA16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椭圆 8"/>
          <p:cNvSpPr/>
          <p:nvPr>
            <p:custDataLst>
              <p:tags r:id="rId3"/>
            </p:custDataLst>
          </p:nvPr>
        </p:nvSpPr>
        <p:spPr>
          <a:xfrm>
            <a:off x="5163625" y="2455958"/>
            <a:ext cx="1878692" cy="1800000"/>
          </a:xfrm>
          <a:prstGeom prst="ellipse">
            <a:avLst/>
          </a:prstGeom>
          <a:solidFill>
            <a:srgbClr val="CA1620"/>
          </a:solidFill>
          <a:ln w="76200">
            <a:solidFill>
              <a:srgbClr val="CA16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7172" name="图片 14" descr="先进工作组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>
            <a:alphaModFix amt="40000"/>
            <a:biLevel thresh="50000"/>
          </a:blip>
          <a:srcRect l="5975" t="47919" r="9491" b="19975"/>
          <a:stretch>
            <a:fillRect/>
          </a:stretch>
        </p:blipFill>
        <p:spPr>
          <a:xfrm>
            <a:off x="-31115" y="-14605"/>
            <a:ext cx="12190730" cy="351345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" name="图片 19"/>
          <p:cNvPicPr>
            <a:picLocks noChangeAspect="1"/>
          </p:cNvPicPr>
          <p:nvPr>
            <p:custDataLst>
              <p:tags r:id="rId6"/>
            </p:custDataLst>
          </p:nvPr>
        </p:nvPicPr>
        <p:blipFill rotWithShape="1">
          <a:blip r:embed="rId7" cstate="email"/>
          <a:srcRect t="1" b="32735"/>
          <a:stretch>
            <a:fillRect/>
          </a:stretch>
        </p:blipFill>
        <p:spPr>
          <a:xfrm>
            <a:off x="5227125" y="2509574"/>
            <a:ext cx="1737750" cy="1157885"/>
          </a:xfrm>
          <a:prstGeom prst="rect">
            <a:avLst/>
          </a:prstGeom>
        </p:spPr>
      </p:pic>
      <p:sp>
        <p:nvSpPr>
          <p:cNvPr id="10" name="矩形: 圆角 16"/>
          <p:cNvSpPr/>
          <p:nvPr>
            <p:custDataLst>
              <p:tags r:id="rId8"/>
            </p:custDataLst>
          </p:nvPr>
        </p:nvSpPr>
        <p:spPr>
          <a:xfrm>
            <a:off x="0" y="3583644"/>
            <a:ext cx="5344572" cy="83815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7200" dirty="0"/>
          </a:p>
        </p:txBody>
      </p:sp>
      <p:sp>
        <p:nvSpPr>
          <p:cNvPr id="12" name="矩形: 圆角 20"/>
          <p:cNvSpPr/>
          <p:nvPr>
            <p:custDataLst>
              <p:tags r:id="rId9"/>
            </p:custDataLst>
          </p:nvPr>
        </p:nvSpPr>
        <p:spPr>
          <a:xfrm>
            <a:off x="6851737" y="3587685"/>
            <a:ext cx="5340263" cy="9429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7200" dirty="0"/>
          </a:p>
        </p:txBody>
      </p:sp>
      <p:sp>
        <p:nvSpPr>
          <p:cNvPr id="14" name="文本框 13"/>
          <p:cNvSpPr txBox="1"/>
          <p:nvPr>
            <p:custDataLst>
              <p:tags r:id="rId10"/>
            </p:custDataLst>
          </p:nvPr>
        </p:nvSpPr>
        <p:spPr>
          <a:xfrm>
            <a:off x="562610" y="4001770"/>
            <a:ext cx="10959465" cy="1337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sz="5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《</a:t>
            </a:r>
            <a:r>
              <a:rPr lang="en-US" altLang="zh-CN" sz="5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XXXXXXXX</a:t>
            </a:r>
            <a:r>
              <a:rPr lang="zh-CN" sz="5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》</a:t>
            </a:r>
            <a:r>
              <a:rPr lang="zh-CN" altLang="en-US" sz="5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项目教学包汇报</a:t>
            </a:r>
            <a:endParaRPr lang="en-US" altLang="zh-CN" sz="5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6" name="图片 15" descr="新校徽-xin"/>
          <p:cNvPicPr>
            <a:picLocks noChangeAspect="1"/>
          </p:cNvPicPr>
          <p:nvPr>
            <p:custDataLst>
              <p:tags r:id="rId11"/>
            </p:custDataLst>
          </p:nvPr>
        </p:nvPicPr>
        <p:blipFill>
          <a:blip r:embed="rId12"/>
          <a:stretch>
            <a:fillRect/>
          </a:stretch>
        </p:blipFill>
        <p:spPr>
          <a:xfrm>
            <a:off x="5163820" y="2509520"/>
            <a:ext cx="1800860" cy="1750060"/>
          </a:xfrm>
          <a:prstGeom prst="rect">
            <a:avLst/>
          </a:prstGeom>
        </p:spPr>
      </p:pic>
      <p:grpSp>
        <p:nvGrpSpPr>
          <p:cNvPr id="18" name="组合 17"/>
          <p:cNvGrpSpPr/>
          <p:nvPr/>
        </p:nvGrpSpPr>
        <p:grpSpPr>
          <a:xfrm>
            <a:off x="4180205" y="6259830"/>
            <a:ext cx="3788410" cy="303530"/>
            <a:chOff x="6619" y="6639"/>
            <a:chExt cx="5966" cy="478"/>
          </a:xfrm>
        </p:grpSpPr>
        <p:grpSp>
          <p:nvGrpSpPr>
            <p:cNvPr id="33" name="组合 32"/>
            <p:cNvGrpSpPr/>
            <p:nvPr/>
          </p:nvGrpSpPr>
          <p:grpSpPr>
            <a:xfrm>
              <a:off x="6863" y="6639"/>
              <a:ext cx="5475" cy="478"/>
              <a:chOff x="6279" y="7013"/>
              <a:chExt cx="5475" cy="478"/>
            </a:xfrm>
          </p:grpSpPr>
          <p:grpSp>
            <p:nvGrpSpPr>
              <p:cNvPr id="34" name="组合 33"/>
              <p:cNvGrpSpPr/>
              <p:nvPr/>
            </p:nvGrpSpPr>
            <p:grpSpPr>
              <a:xfrm>
                <a:off x="6279" y="7013"/>
                <a:ext cx="5475" cy="478"/>
                <a:chOff x="6326" y="6641"/>
                <a:chExt cx="5475" cy="478"/>
              </a:xfrm>
            </p:grpSpPr>
            <p:sp>
              <p:nvSpPr>
                <p:cNvPr id="35" name="矩形 34"/>
                <p:cNvSpPr/>
                <p:nvPr>
                  <p:custDataLst>
                    <p:tags r:id="rId13"/>
                  </p:custDataLst>
                </p:nvPr>
              </p:nvSpPr>
              <p:spPr>
                <a:xfrm>
                  <a:off x="6326" y="6641"/>
                  <a:ext cx="5475" cy="478"/>
                </a:xfrm>
                <a:prstGeom prst="rect">
                  <a:avLst/>
                </a:prstGeom>
                <a:solidFill>
                  <a:srgbClr val="C00000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effectLst/>
                  </a:endParaRPr>
                </a:p>
              </p:txBody>
            </p:sp>
            <p:sp>
              <p:nvSpPr>
                <p:cNvPr id="42" name="文本框 41"/>
                <p:cNvSpPr txBox="1"/>
                <p:nvPr>
                  <p:custDataLst>
                    <p:tags r:id="rId14"/>
                  </p:custDataLst>
                </p:nvPr>
              </p:nvSpPr>
              <p:spPr>
                <a:xfrm>
                  <a:off x="6839" y="6663"/>
                  <a:ext cx="1728" cy="43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CN" altLang="en-US" sz="1200" dirty="0">
                      <a:solidFill>
                        <a:schemeClr val="bg1"/>
                      </a:solidFill>
                      <a:effectLst/>
                      <a:latin typeface="黑体" panose="02010609060101010101" charset="-122"/>
                      <a:ea typeface="黑体" panose="02010609060101010101" charset="-122"/>
                    </a:rPr>
                    <a:t>汇报人：</a:t>
                  </a:r>
                  <a:r>
                    <a:rPr lang="en-US" altLang="zh-CN" sz="1200" dirty="0">
                      <a:solidFill>
                        <a:schemeClr val="bg1"/>
                      </a:solidFill>
                      <a:effectLst/>
                      <a:latin typeface="Arial" panose="020B0604020202020204" pitchFamily="34" charset="0"/>
                      <a:ea typeface="黑体" panose="02010609060101010101" charset="-122"/>
                      <a:cs typeface="Arial" panose="020B0604020202020204" pitchFamily="34" charset="0"/>
                    </a:rPr>
                    <a:t>XXX</a:t>
                  </a:r>
                  <a:endParaRPr lang="en-US" altLang="zh-CN" sz="1200" dirty="0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黑体" panose="02010609060101010101" charset="-122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36" name="文本框 35"/>
              <p:cNvSpPr txBox="1"/>
              <p:nvPr>
                <p:custDataLst>
                  <p:tags r:id="rId15"/>
                </p:custDataLst>
              </p:nvPr>
            </p:nvSpPr>
            <p:spPr>
              <a:xfrm>
                <a:off x="8894" y="7035"/>
                <a:ext cx="2600" cy="43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1200" dirty="0">
                    <a:solidFill>
                      <a:schemeClr val="bg1"/>
                    </a:solidFill>
                    <a:effectLst/>
                    <a:latin typeface="黑体" panose="02010609060101010101" charset="-122"/>
                    <a:ea typeface="黑体" panose="02010609060101010101" charset="-122"/>
                  </a:rPr>
                  <a:t>时间：</a:t>
                </a:r>
                <a:r>
                  <a:rPr lang="en-US" altLang="zh-CN" sz="1200" dirty="0">
                    <a:solidFill>
                      <a:schemeClr val="bg1"/>
                    </a:solidFill>
                    <a:effectLst/>
                    <a:ea typeface="黑体" panose="02010609060101010101" charset="-122"/>
                  </a:rPr>
                  <a:t>2023</a:t>
                </a:r>
                <a:r>
                  <a:rPr lang="zh-CN" altLang="en-US" sz="1200" dirty="0">
                    <a:solidFill>
                      <a:schemeClr val="bg1"/>
                    </a:solidFill>
                    <a:effectLst/>
                    <a:ea typeface="黑体" panose="02010609060101010101" charset="-122"/>
                  </a:rPr>
                  <a:t>年</a:t>
                </a:r>
                <a:r>
                  <a:rPr lang="en-US" altLang="zh-CN" sz="1200" dirty="0">
                    <a:solidFill>
                      <a:schemeClr val="bg1"/>
                    </a:solidFill>
                    <a:effectLst/>
                    <a:ea typeface="黑体" panose="02010609060101010101" charset="-122"/>
                  </a:rPr>
                  <a:t>12</a:t>
                </a:r>
                <a:r>
                  <a:rPr lang="zh-CN" altLang="en-US" sz="1200" dirty="0">
                    <a:solidFill>
                      <a:schemeClr val="bg1"/>
                    </a:solidFill>
                    <a:effectLst/>
                    <a:ea typeface="黑体" panose="02010609060101010101" charset="-122"/>
                  </a:rPr>
                  <a:t>月</a:t>
                </a:r>
                <a:r>
                  <a:rPr lang="en-US" altLang="zh-CN" sz="1200" dirty="0">
                    <a:solidFill>
                      <a:schemeClr val="bg1"/>
                    </a:solidFill>
                    <a:effectLst/>
                    <a:ea typeface="黑体" panose="02010609060101010101" charset="-122"/>
                  </a:rPr>
                  <a:t>27</a:t>
                </a:r>
                <a:r>
                  <a:rPr lang="zh-CN" altLang="en-US" sz="1200" dirty="0">
                    <a:solidFill>
                      <a:schemeClr val="bg1"/>
                    </a:solidFill>
                    <a:effectLst/>
                    <a:ea typeface="黑体" panose="02010609060101010101" charset="-122"/>
                  </a:rPr>
                  <a:t>日</a:t>
                </a:r>
                <a:endParaRPr lang="zh-CN" altLang="en-US" sz="1200" dirty="0">
                  <a:solidFill>
                    <a:schemeClr val="bg1"/>
                  </a:solidFill>
                  <a:effectLst/>
                  <a:ea typeface="黑体" panose="02010609060101010101" charset="-122"/>
                </a:endParaRPr>
              </a:p>
            </p:txBody>
          </p:sp>
        </p:grpSp>
        <p:sp>
          <p:nvSpPr>
            <p:cNvPr id="19" name="椭圆 18"/>
            <p:cNvSpPr/>
            <p:nvPr>
              <p:custDataLst>
                <p:tags r:id="rId16"/>
              </p:custDataLst>
            </p:nvPr>
          </p:nvSpPr>
          <p:spPr>
            <a:xfrm>
              <a:off x="6619" y="6639"/>
              <a:ext cx="476" cy="476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2" name="椭圆 21"/>
            <p:cNvSpPr/>
            <p:nvPr>
              <p:custDataLst>
                <p:tags r:id="rId17"/>
              </p:custDataLst>
            </p:nvPr>
          </p:nvSpPr>
          <p:spPr>
            <a:xfrm>
              <a:off x="12109" y="6639"/>
              <a:ext cx="476" cy="476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cxnSp>
        <p:nvCxnSpPr>
          <p:cNvPr id="23" name="直接连接符 22"/>
          <p:cNvCxnSpPr/>
          <p:nvPr/>
        </p:nvCxnSpPr>
        <p:spPr>
          <a:xfrm>
            <a:off x="0" y="5648960"/>
            <a:ext cx="12205335" cy="0"/>
          </a:xfrm>
          <a:prstGeom prst="line">
            <a:avLst/>
          </a:prstGeom>
          <a:ln w="50800" cmpd="sng">
            <a:solidFill>
              <a:schemeClr val="bg1"/>
            </a:solidFill>
            <a:prstDash val="solid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椭圆 6"/>
          <p:cNvSpPr/>
          <p:nvPr/>
        </p:nvSpPr>
        <p:spPr>
          <a:xfrm>
            <a:off x="5661025" y="100013"/>
            <a:ext cx="923925" cy="889000"/>
          </a:xfrm>
          <a:prstGeom prst="ellipse">
            <a:avLst/>
          </a:prstGeom>
          <a:solidFill>
            <a:srgbClr val="CA1620"/>
          </a:solidFill>
          <a:ln w="38100">
            <a:solidFill>
              <a:srgbClr val="CA16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0" y="0"/>
            <a:ext cx="12192000" cy="647700"/>
          </a:xfrm>
          <a:prstGeom prst="rect">
            <a:avLst/>
          </a:prstGeom>
          <a:solidFill>
            <a:srgbClr val="CA1620"/>
          </a:solidFill>
          <a:ln>
            <a:solidFill>
              <a:srgbClr val="CA16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148" name="文本框 4"/>
          <p:cNvSpPr txBox="1"/>
          <p:nvPr/>
        </p:nvSpPr>
        <p:spPr>
          <a:xfrm>
            <a:off x="1766888" y="44450"/>
            <a:ext cx="23495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dist"/>
            <a:r>
              <a:rPr lang="zh-CN" altLang="en-US" sz="2400" dirty="0">
                <a:solidFill>
                  <a:schemeClr val="bg1"/>
                </a:solidFill>
                <a:latin typeface="方正小标宋简体" panose="03000509000000000000" charset="-122"/>
                <a:ea typeface="方正小标宋简体" panose="03000509000000000000" charset="-122"/>
              </a:rPr>
              <a:t>志存高远</a:t>
            </a:r>
            <a:endParaRPr lang="zh-CN" altLang="en-US" sz="2400" dirty="0">
              <a:solidFill>
                <a:schemeClr val="bg1"/>
              </a:solidFill>
              <a:latin typeface="方正小标宋简体" panose="03000509000000000000" charset="-122"/>
              <a:ea typeface="方正小标宋简体" panose="03000509000000000000" charset="-122"/>
            </a:endParaRPr>
          </a:p>
        </p:txBody>
      </p:sp>
      <p:sp>
        <p:nvSpPr>
          <p:cNvPr id="6149" name="文本框 11"/>
          <p:cNvSpPr txBox="1"/>
          <p:nvPr/>
        </p:nvSpPr>
        <p:spPr>
          <a:xfrm>
            <a:off x="8294688" y="52388"/>
            <a:ext cx="23495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dist"/>
            <a:r>
              <a:rPr lang="zh-CN" altLang="en-US" sz="2400" dirty="0">
                <a:solidFill>
                  <a:schemeClr val="bg1"/>
                </a:solidFill>
                <a:latin typeface="方正小标宋简体" panose="03000509000000000000" charset="-122"/>
                <a:ea typeface="方正小标宋简体" panose="03000509000000000000" charset="-122"/>
              </a:rPr>
              <a:t>德能日进 </a:t>
            </a:r>
            <a:endParaRPr lang="zh-CN" altLang="en-US" sz="2400" dirty="0">
              <a:solidFill>
                <a:schemeClr val="bg1"/>
              </a:solidFill>
              <a:latin typeface="方正小标宋简体" panose="03000509000000000000" charset="-122"/>
              <a:ea typeface="方正小标宋简体" panose="03000509000000000000" charset="-122"/>
            </a:endParaRPr>
          </a:p>
        </p:txBody>
      </p:sp>
      <p:sp>
        <p:nvSpPr>
          <p:cNvPr id="17" name="矩形 16"/>
          <p:cNvSpPr/>
          <p:nvPr/>
        </p:nvSpPr>
        <p:spPr>
          <a:xfrm flipV="1">
            <a:off x="0" y="542925"/>
            <a:ext cx="5649913" cy="365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6151" name="图片 1"/>
          <p:cNvPicPr>
            <a:picLocks noChangeAspect="1"/>
          </p:cNvPicPr>
          <p:nvPr/>
        </p:nvPicPr>
        <p:blipFill>
          <a:blip r:embed="rId1"/>
          <a:srcRect b="47475"/>
          <a:stretch>
            <a:fillRect/>
          </a:stretch>
        </p:blipFill>
        <p:spPr>
          <a:xfrm>
            <a:off x="5607050" y="49213"/>
            <a:ext cx="1033463" cy="53181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8" name="矩形 17"/>
          <p:cNvSpPr/>
          <p:nvPr/>
        </p:nvSpPr>
        <p:spPr>
          <a:xfrm flipV="1">
            <a:off x="6640513" y="530225"/>
            <a:ext cx="5551488" cy="444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9" name="椭圆 18"/>
          <p:cNvSpPr/>
          <p:nvPr/>
        </p:nvSpPr>
        <p:spPr>
          <a:xfrm>
            <a:off x="5661025" y="100013"/>
            <a:ext cx="923925" cy="8890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6154" name="Picture 2" descr="D:\工作\评建工作\A-办学定位+logo+模板\学院logo\学校logo-新辽传红\beb04b700715fa96c1036285c0fc38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27688" y="77788"/>
            <a:ext cx="976312" cy="93186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文本框 36"/>
          <p:cNvSpPr txBox="1"/>
          <p:nvPr>
            <p:custDataLst>
              <p:tags r:id="rId3"/>
            </p:custDataLst>
          </p:nvPr>
        </p:nvSpPr>
        <p:spPr bwMode="auto">
          <a:xfrm>
            <a:off x="114300" y="776605"/>
            <a:ext cx="6553835" cy="595630"/>
          </a:xfrm>
          <a:prstGeom prst="rect">
            <a:avLst/>
          </a:prstGeom>
          <a:noFill/>
        </p:spPr>
        <p:txBody>
          <a:bodyPr>
            <a:scene3d>
              <a:camera prst="orthographicFront"/>
              <a:lightRig rig="threePt" dir="t"/>
            </a:scene3d>
            <a:sp3d contourW="12700"/>
          </a:bodyPr>
          <a:lstStyle>
            <a:defPPr>
              <a:defRPr lang="en-US"/>
            </a:defPPr>
            <a:lvl1pPr>
              <a:defRPr sz="2800" b="1" spc="3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Segoe UI Light" panose="020B0502040204020203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b="1" i="0" u="none" strike="noStrike" kern="1200" cap="none" spc="30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Segoe UI Light" panose="020B0502040204020203" pitchFamily="34" charset="0"/>
                <a:sym typeface="+mn-ea"/>
              </a:rPr>
              <a:t>三、</a:t>
            </a:r>
            <a:r>
              <a:rPr kumimoji="0" lang="zh-CN" b="1" i="0" u="none" strike="noStrike" kern="1200" cap="none" spc="30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Segoe UI Light" panose="020B0502040204020203" pitchFamily="34" charset="0"/>
                <a:sym typeface="+mn-ea"/>
              </a:rPr>
              <a:t>项目教学包实施过程</a:t>
            </a:r>
            <a:endParaRPr kumimoji="0" lang="zh-CN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cs typeface="Segoe UI Light" panose="020B0502040204020203" pitchFamily="34" charset="0"/>
              <a:sym typeface="字魂105号-简雅黑" pitchFamily="2" charset="-122"/>
            </a:endParaRPr>
          </a:p>
        </p:txBody>
      </p:sp>
      <p:sp>
        <p:nvSpPr>
          <p:cNvPr id="9" name="文本框 8"/>
          <p:cNvSpPr txBox="1"/>
          <p:nvPr>
            <p:custDataLst>
              <p:tags r:id="rId4"/>
            </p:custDataLst>
          </p:nvPr>
        </p:nvSpPr>
        <p:spPr>
          <a:xfrm>
            <a:off x="292735" y="1290320"/>
            <a:ext cx="11275060" cy="2168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>
              <a:lnSpc>
                <a:spcPct val="150000"/>
              </a:lnSpc>
            </a:pPr>
            <a:r>
              <a:rPr lang="zh-CN" altLang="en-US" sz="1800">
                <a:solidFill>
                  <a:srgbClr val="FF0000"/>
                </a:solidFill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（怎么开展的项目教学，都有哪些教学环节、流程。可分为三个阶段进行描述。）</a:t>
            </a:r>
            <a:endParaRPr lang="zh-CN" altLang="en-US" sz="1800">
              <a:solidFill>
                <a:srgbClr val="FF0000"/>
              </a:solidFill>
              <a:latin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indent="355600">
              <a:lnSpc>
                <a:spcPct val="150000"/>
              </a:lnSpc>
            </a:pPr>
            <a:r>
              <a:rPr lang="zh-CN" altLang="en-US" sz="1800">
                <a:solidFill>
                  <a:srgbClr val="FF0000"/>
                </a:solidFill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前期：</a:t>
            </a:r>
            <a:endParaRPr lang="zh-CN" altLang="en-US" sz="1800">
              <a:solidFill>
                <a:srgbClr val="FF0000"/>
              </a:solidFill>
              <a:latin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indent="355600">
              <a:lnSpc>
                <a:spcPct val="150000"/>
              </a:lnSpc>
            </a:pPr>
            <a:r>
              <a:rPr lang="zh-CN" altLang="en-US" sz="1800">
                <a:solidFill>
                  <a:srgbClr val="FF0000"/>
                </a:solidFill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中期：</a:t>
            </a:r>
            <a:endParaRPr lang="zh-CN" altLang="en-US" sz="1800">
              <a:solidFill>
                <a:srgbClr val="FF0000"/>
              </a:solidFill>
              <a:latin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indent="355600">
              <a:lnSpc>
                <a:spcPct val="150000"/>
              </a:lnSpc>
            </a:pPr>
            <a:r>
              <a:rPr lang="zh-CN" altLang="en-US" sz="1800">
                <a:solidFill>
                  <a:srgbClr val="FF0000"/>
                </a:solidFill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后期：</a:t>
            </a:r>
            <a:endParaRPr lang="zh-CN" altLang="en-US" sz="18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indent="355600">
              <a:lnSpc>
                <a:spcPct val="150000"/>
              </a:lnSpc>
            </a:pPr>
            <a:endParaRPr lang="zh-CN" altLang="en-US" sz="18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椭圆 6"/>
          <p:cNvSpPr/>
          <p:nvPr/>
        </p:nvSpPr>
        <p:spPr>
          <a:xfrm>
            <a:off x="5661025" y="100013"/>
            <a:ext cx="923925" cy="889000"/>
          </a:xfrm>
          <a:prstGeom prst="ellipse">
            <a:avLst/>
          </a:prstGeom>
          <a:solidFill>
            <a:srgbClr val="CA1620"/>
          </a:solidFill>
          <a:ln w="38100">
            <a:solidFill>
              <a:srgbClr val="CA16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0" y="0"/>
            <a:ext cx="12192000" cy="647700"/>
          </a:xfrm>
          <a:prstGeom prst="rect">
            <a:avLst/>
          </a:prstGeom>
          <a:solidFill>
            <a:srgbClr val="CA1620"/>
          </a:solidFill>
          <a:ln>
            <a:solidFill>
              <a:srgbClr val="CA16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148" name="文本框 4"/>
          <p:cNvSpPr txBox="1"/>
          <p:nvPr/>
        </p:nvSpPr>
        <p:spPr>
          <a:xfrm>
            <a:off x="1766888" y="44450"/>
            <a:ext cx="23495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dist"/>
            <a:r>
              <a:rPr lang="zh-CN" altLang="en-US" sz="2400" dirty="0">
                <a:solidFill>
                  <a:schemeClr val="bg1"/>
                </a:solidFill>
                <a:latin typeface="方正小标宋简体" panose="03000509000000000000" charset="-122"/>
                <a:ea typeface="方正小标宋简体" panose="03000509000000000000" charset="-122"/>
              </a:rPr>
              <a:t>志存高远</a:t>
            </a:r>
            <a:endParaRPr lang="zh-CN" altLang="en-US" sz="2400" dirty="0">
              <a:solidFill>
                <a:schemeClr val="bg1"/>
              </a:solidFill>
              <a:latin typeface="方正小标宋简体" panose="03000509000000000000" charset="-122"/>
              <a:ea typeface="方正小标宋简体" panose="03000509000000000000" charset="-122"/>
            </a:endParaRPr>
          </a:p>
        </p:txBody>
      </p:sp>
      <p:sp>
        <p:nvSpPr>
          <p:cNvPr id="6149" name="文本框 11"/>
          <p:cNvSpPr txBox="1"/>
          <p:nvPr/>
        </p:nvSpPr>
        <p:spPr>
          <a:xfrm>
            <a:off x="8294688" y="52388"/>
            <a:ext cx="23495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dist"/>
            <a:r>
              <a:rPr lang="zh-CN" altLang="en-US" sz="2400" dirty="0">
                <a:solidFill>
                  <a:schemeClr val="bg1"/>
                </a:solidFill>
                <a:latin typeface="方正小标宋简体" panose="03000509000000000000" charset="-122"/>
                <a:ea typeface="方正小标宋简体" panose="03000509000000000000" charset="-122"/>
              </a:rPr>
              <a:t>德能日进 </a:t>
            </a:r>
            <a:endParaRPr lang="zh-CN" altLang="en-US" sz="2400" dirty="0">
              <a:solidFill>
                <a:schemeClr val="bg1"/>
              </a:solidFill>
              <a:latin typeface="方正小标宋简体" panose="03000509000000000000" charset="-122"/>
              <a:ea typeface="方正小标宋简体" panose="03000509000000000000" charset="-122"/>
            </a:endParaRPr>
          </a:p>
        </p:txBody>
      </p:sp>
      <p:sp>
        <p:nvSpPr>
          <p:cNvPr id="17" name="矩形 16"/>
          <p:cNvSpPr/>
          <p:nvPr/>
        </p:nvSpPr>
        <p:spPr>
          <a:xfrm flipV="1">
            <a:off x="0" y="542925"/>
            <a:ext cx="5649913" cy="365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6151" name="图片 1"/>
          <p:cNvPicPr>
            <a:picLocks noChangeAspect="1"/>
          </p:cNvPicPr>
          <p:nvPr/>
        </p:nvPicPr>
        <p:blipFill>
          <a:blip r:embed="rId1"/>
          <a:srcRect b="47475"/>
          <a:stretch>
            <a:fillRect/>
          </a:stretch>
        </p:blipFill>
        <p:spPr>
          <a:xfrm>
            <a:off x="5607050" y="49213"/>
            <a:ext cx="1033463" cy="53181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8" name="矩形 17"/>
          <p:cNvSpPr/>
          <p:nvPr/>
        </p:nvSpPr>
        <p:spPr>
          <a:xfrm flipV="1">
            <a:off x="6640513" y="530225"/>
            <a:ext cx="5551488" cy="444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9" name="椭圆 18"/>
          <p:cNvSpPr/>
          <p:nvPr/>
        </p:nvSpPr>
        <p:spPr>
          <a:xfrm>
            <a:off x="5661025" y="100013"/>
            <a:ext cx="923925" cy="8890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6154" name="Picture 2" descr="D:\工作\评建工作\A-办学定位+logo+模板\学院logo\学校logo-新辽传红\beb04b700715fa96c1036285c0fc38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27688" y="77788"/>
            <a:ext cx="976312" cy="93186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文本框 36"/>
          <p:cNvSpPr txBox="1"/>
          <p:nvPr>
            <p:custDataLst>
              <p:tags r:id="rId3"/>
            </p:custDataLst>
          </p:nvPr>
        </p:nvSpPr>
        <p:spPr bwMode="auto">
          <a:xfrm>
            <a:off x="114300" y="776605"/>
            <a:ext cx="6553835" cy="595630"/>
          </a:xfrm>
          <a:prstGeom prst="rect">
            <a:avLst/>
          </a:prstGeom>
          <a:noFill/>
        </p:spPr>
        <p:txBody>
          <a:bodyPr>
            <a:scene3d>
              <a:camera prst="orthographicFront"/>
              <a:lightRig rig="threePt" dir="t"/>
            </a:scene3d>
            <a:sp3d contourW="12700"/>
          </a:bodyPr>
          <a:lstStyle>
            <a:defPPr>
              <a:defRPr lang="en-US"/>
            </a:defPPr>
            <a:lvl1pPr>
              <a:defRPr sz="2800" b="1" spc="3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Segoe UI Light" panose="020B0502040204020203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b="1" i="0" u="none" strike="noStrike" kern="1200" cap="none" spc="30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Segoe UI Light" panose="020B0502040204020203" pitchFamily="34" charset="0"/>
                <a:sym typeface="+mn-ea"/>
              </a:rPr>
              <a:t>四、</a:t>
            </a:r>
            <a:r>
              <a:rPr kumimoji="0" lang="zh-CN" b="1" i="0" u="none" strike="noStrike" kern="1200" cap="none" spc="30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Segoe UI Light" panose="020B0502040204020203" pitchFamily="34" charset="0"/>
                <a:sym typeface="+mn-ea"/>
              </a:rPr>
              <a:t>项目实施效果</a:t>
            </a:r>
            <a:endParaRPr kumimoji="0" lang="zh-CN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cs typeface="Segoe UI Light" panose="020B0502040204020203" pitchFamily="34" charset="0"/>
              <a:sym typeface="字魂105号-简雅黑" pitchFamily="2" charset="-122"/>
            </a:endParaRPr>
          </a:p>
        </p:txBody>
      </p:sp>
      <p:sp>
        <p:nvSpPr>
          <p:cNvPr id="9" name="文本框 8"/>
          <p:cNvSpPr txBox="1"/>
          <p:nvPr>
            <p:custDataLst>
              <p:tags r:id="rId4"/>
            </p:custDataLst>
          </p:nvPr>
        </p:nvSpPr>
        <p:spPr>
          <a:xfrm>
            <a:off x="292735" y="1290320"/>
            <a:ext cx="1127506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>
              <a:lnSpc>
                <a:spcPct val="150000"/>
              </a:lnSpc>
            </a:pPr>
            <a:r>
              <a:rPr lang="zh-CN" altLang="en-US" sz="1800">
                <a:solidFill>
                  <a:srgbClr val="FF0000"/>
                </a:solidFill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（可通过作业作品、获奖等成果进行展示）</a:t>
            </a:r>
            <a:endParaRPr lang="zh-CN" altLang="en-US" sz="18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indent="355600">
              <a:lnSpc>
                <a:spcPct val="150000"/>
              </a:lnSpc>
            </a:pPr>
            <a:endParaRPr lang="zh-CN" altLang="en-US" sz="18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椭圆 6"/>
          <p:cNvSpPr/>
          <p:nvPr/>
        </p:nvSpPr>
        <p:spPr>
          <a:xfrm>
            <a:off x="5661025" y="100013"/>
            <a:ext cx="923925" cy="889000"/>
          </a:xfrm>
          <a:prstGeom prst="ellipse">
            <a:avLst/>
          </a:prstGeom>
          <a:solidFill>
            <a:srgbClr val="CA1620"/>
          </a:solidFill>
          <a:ln w="38100">
            <a:solidFill>
              <a:srgbClr val="CA16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0" y="0"/>
            <a:ext cx="12192000" cy="647700"/>
          </a:xfrm>
          <a:prstGeom prst="rect">
            <a:avLst/>
          </a:prstGeom>
          <a:solidFill>
            <a:srgbClr val="CA1620"/>
          </a:solidFill>
          <a:ln>
            <a:solidFill>
              <a:srgbClr val="CA16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148" name="文本框 4"/>
          <p:cNvSpPr txBox="1"/>
          <p:nvPr/>
        </p:nvSpPr>
        <p:spPr>
          <a:xfrm>
            <a:off x="1766888" y="44450"/>
            <a:ext cx="23495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dist"/>
            <a:r>
              <a:rPr lang="zh-CN" altLang="en-US" sz="2400" dirty="0">
                <a:solidFill>
                  <a:schemeClr val="bg1"/>
                </a:solidFill>
                <a:latin typeface="方正小标宋简体" panose="03000509000000000000" charset="-122"/>
                <a:ea typeface="方正小标宋简体" panose="03000509000000000000" charset="-122"/>
              </a:rPr>
              <a:t>志存高远</a:t>
            </a:r>
            <a:endParaRPr lang="zh-CN" altLang="en-US" sz="2400" dirty="0">
              <a:solidFill>
                <a:schemeClr val="bg1"/>
              </a:solidFill>
              <a:latin typeface="方正小标宋简体" panose="03000509000000000000" charset="-122"/>
              <a:ea typeface="方正小标宋简体" panose="03000509000000000000" charset="-122"/>
            </a:endParaRPr>
          </a:p>
        </p:txBody>
      </p:sp>
      <p:sp>
        <p:nvSpPr>
          <p:cNvPr id="6149" name="文本框 11"/>
          <p:cNvSpPr txBox="1"/>
          <p:nvPr/>
        </p:nvSpPr>
        <p:spPr>
          <a:xfrm>
            <a:off x="8294688" y="52388"/>
            <a:ext cx="23495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dist"/>
            <a:r>
              <a:rPr lang="zh-CN" altLang="en-US" sz="2400" dirty="0">
                <a:solidFill>
                  <a:schemeClr val="bg1"/>
                </a:solidFill>
                <a:latin typeface="方正小标宋简体" panose="03000509000000000000" charset="-122"/>
                <a:ea typeface="方正小标宋简体" panose="03000509000000000000" charset="-122"/>
              </a:rPr>
              <a:t>德能日进 </a:t>
            </a:r>
            <a:endParaRPr lang="zh-CN" altLang="en-US" sz="2400" dirty="0">
              <a:solidFill>
                <a:schemeClr val="bg1"/>
              </a:solidFill>
              <a:latin typeface="方正小标宋简体" panose="03000509000000000000" charset="-122"/>
              <a:ea typeface="方正小标宋简体" panose="03000509000000000000" charset="-122"/>
            </a:endParaRPr>
          </a:p>
        </p:txBody>
      </p:sp>
      <p:sp>
        <p:nvSpPr>
          <p:cNvPr id="17" name="矩形 16"/>
          <p:cNvSpPr/>
          <p:nvPr/>
        </p:nvSpPr>
        <p:spPr>
          <a:xfrm flipV="1">
            <a:off x="0" y="542925"/>
            <a:ext cx="5649913" cy="365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6151" name="图片 1"/>
          <p:cNvPicPr>
            <a:picLocks noChangeAspect="1"/>
          </p:cNvPicPr>
          <p:nvPr/>
        </p:nvPicPr>
        <p:blipFill>
          <a:blip r:embed="rId1"/>
          <a:srcRect b="47475"/>
          <a:stretch>
            <a:fillRect/>
          </a:stretch>
        </p:blipFill>
        <p:spPr>
          <a:xfrm>
            <a:off x="5607050" y="49213"/>
            <a:ext cx="1033463" cy="53181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8" name="矩形 17"/>
          <p:cNvSpPr/>
          <p:nvPr/>
        </p:nvSpPr>
        <p:spPr>
          <a:xfrm flipV="1">
            <a:off x="6640513" y="530225"/>
            <a:ext cx="5551488" cy="444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9" name="椭圆 18"/>
          <p:cNvSpPr/>
          <p:nvPr/>
        </p:nvSpPr>
        <p:spPr>
          <a:xfrm>
            <a:off x="5661025" y="100013"/>
            <a:ext cx="923925" cy="8890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6154" name="Picture 2" descr="D:\工作\评建工作\A-办学定位+logo+模板\学院logo\学校logo-新辽传红\beb04b700715fa96c1036285c0fc38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27688" y="77788"/>
            <a:ext cx="976312" cy="93186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文本框 36"/>
          <p:cNvSpPr txBox="1"/>
          <p:nvPr>
            <p:custDataLst>
              <p:tags r:id="rId3"/>
            </p:custDataLst>
          </p:nvPr>
        </p:nvSpPr>
        <p:spPr bwMode="auto">
          <a:xfrm>
            <a:off x="114300" y="776605"/>
            <a:ext cx="6553835" cy="595630"/>
          </a:xfrm>
          <a:prstGeom prst="rect">
            <a:avLst/>
          </a:prstGeom>
          <a:noFill/>
        </p:spPr>
        <p:txBody>
          <a:bodyPr>
            <a:scene3d>
              <a:camera prst="orthographicFront"/>
              <a:lightRig rig="threePt" dir="t"/>
            </a:scene3d>
            <a:sp3d contourW="12700"/>
          </a:bodyPr>
          <a:lstStyle>
            <a:defPPr>
              <a:defRPr lang="en-US"/>
            </a:defPPr>
            <a:lvl1pPr>
              <a:defRPr sz="2800" b="1" spc="3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Segoe UI Light" panose="020B0502040204020203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b="1" i="0" u="none" strike="noStrike" kern="1200" cap="none" spc="30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Segoe UI Light" panose="020B0502040204020203" pitchFamily="34" charset="0"/>
                <a:sym typeface="+mn-ea"/>
              </a:rPr>
              <a:t>五、</a:t>
            </a:r>
            <a:r>
              <a:rPr kumimoji="0" lang="zh-CN" b="1" i="0" u="none" strike="noStrike" kern="1200" cap="none" spc="30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Segoe UI Light" panose="020B0502040204020203" pitchFamily="34" charset="0"/>
                <a:sym typeface="+mn-ea"/>
              </a:rPr>
              <a:t>项目总结</a:t>
            </a:r>
            <a:endParaRPr kumimoji="0" lang="zh-CN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cs typeface="Segoe UI Light" panose="020B0502040204020203" pitchFamily="34" charset="0"/>
              <a:sym typeface="字魂105号-简雅黑" pitchFamily="2" charset="-122"/>
            </a:endParaRPr>
          </a:p>
        </p:txBody>
      </p:sp>
      <p:sp>
        <p:nvSpPr>
          <p:cNvPr id="9" name="文本框 8"/>
          <p:cNvSpPr txBox="1"/>
          <p:nvPr>
            <p:custDataLst>
              <p:tags r:id="rId4"/>
            </p:custDataLst>
          </p:nvPr>
        </p:nvSpPr>
        <p:spPr>
          <a:xfrm>
            <a:off x="292735" y="1290320"/>
            <a:ext cx="1127506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>
              <a:lnSpc>
                <a:spcPct val="150000"/>
              </a:lnSpc>
            </a:pPr>
            <a:r>
              <a:rPr lang="zh-CN" altLang="en-US" sz="1800">
                <a:solidFill>
                  <a:srgbClr val="FF0000"/>
                </a:solidFill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（项目包的特色、项目实施的保障等）</a:t>
            </a:r>
            <a:endParaRPr lang="zh-CN" altLang="en-US" sz="18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indent="355600">
              <a:lnSpc>
                <a:spcPct val="150000"/>
              </a:lnSpc>
            </a:pPr>
            <a:endParaRPr lang="zh-CN" altLang="en-US" sz="18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椭圆 6"/>
          <p:cNvSpPr/>
          <p:nvPr/>
        </p:nvSpPr>
        <p:spPr>
          <a:xfrm>
            <a:off x="5661025" y="100013"/>
            <a:ext cx="923925" cy="889000"/>
          </a:xfrm>
          <a:prstGeom prst="ellipse">
            <a:avLst/>
          </a:prstGeom>
          <a:solidFill>
            <a:srgbClr val="CA1620"/>
          </a:solidFill>
          <a:ln w="38100">
            <a:solidFill>
              <a:srgbClr val="CA16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0" y="0"/>
            <a:ext cx="12192000" cy="647700"/>
          </a:xfrm>
          <a:prstGeom prst="rect">
            <a:avLst/>
          </a:prstGeom>
          <a:solidFill>
            <a:srgbClr val="CA1620"/>
          </a:solidFill>
          <a:ln>
            <a:solidFill>
              <a:srgbClr val="CA16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7892" name="文本框 4"/>
          <p:cNvSpPr txBox="1"/>
          <p:nvPr/>
        </p:nvSpPr>
        <p:spPr>
          <a:xfrm>
            <a:off x="1766888" y="44450"/>
            <a:ext cx="23495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dist"/>
            <a:r>
              <a:rPr lang="zh-CN" altLang="en-US" sz="2400" dirty="0">
                <a:solidFill>
                  <a:schemeClr val="bg1"/>
                </a:solidFill>
                <a:latin typeface="方正小标宋简体" panose="03000509000000000000" charset="-122"/>
                <a:ea typeface="方正小标宋简体" panose="03000509000000000000" charset="-122"/>
              </a:rPr>
              <a:t>志存高远</a:t>
            </a:r>
            <a:endParaRPr lang="zh-CN" altLang="en-US" sz="2400" dirty="0">
              <a:solidFill>
                <a:schemeClr val="bg1"/>
              </a:solidFill>
              <a:latin typeface="方正小标宋简体" panose="03000509000000000000" charset="-122"/>
              <a:ea typeface="方正小标宋简体" panose="03000509000000000000" charset="-122"/>
            </a:endParaRPr>
          </a:p>
        </p:txBody>
      </p:sp>
      <p:sp>
        <p:nvSpPr>
          <p:cNvPr id="37893" name="文本框 11"/>
          <p:cNvSpPr txBox="1"/>
          <p:nvPr/>
        </p:nvSpPr>
        <p:spPr>
          <a:xfrm>
            <a:off x="8294688" y="52388"/>
            <a:ext cx="23495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dist"/>
            <a:r>
              <a:rPr lang="zh-CN" altLang="en-US" sz="2400" dirty="0">
                <a:solidFill>
                  <a:schemeClr val="bg1"/>
                </a:solidFill>
                <a:latin typeface="方正小标宋简体" panose="03000509000000000000" charset="-122"/>
                <a:ea typeface="方正小标宋简体" panose="03000509000000000000" charset="-122"/>
              </a:rPr>
              <a:t>德能日进 </a:t>
            </a:r>
            <a:endParaRPr lang="zh-CN" altLang="en-US" sz="2400" dirty="0">
              <a:solidFill>
                <a:schemeClr val="bg1"/>
              </a:solidFill>
              <a:latin typeface="方正小标宋简体" panose="03000509000000000000" charset="-122"/>
              <a:ea typeface="方正小标宋简体" panose="03000509000000000000" charset="-122"/>
            </a:endParaRPr>
          </a:p>
        </p:txBody>
      </p:sp>
      <p:sp>
        <p:nvSpPr>
          <p:cNvPr id="17" name="矩形 16"/>
          <p:cNvSpPr/>
          <p:nvPr/>
        </p:nvSpPr>
        <p:spPr>
          <a:xfrm flipV="1">
            <a:off x="0" y="542925"/>
            <a:ext cx="5649913" cy="365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37895" name="图片 1"/>
          <p:cNvPicPr>
            <a:picLocks noChangeAspect="1"/>
          </p:cNvPicPr>
          <p:nvPr/>
        </p:nvPicPr>
        <p:blipFill>
          <a:blip r:embed="rId1"/>
          <a:srcRect b="47475"/>
          <a:stretch>
            <a:fillRect/>
          </a:stretch>
        </p:blipFill>
        <p:spPr>
          <a:xfrm>
            <a:off x="5607050" y="49213"/>
            <a:ext cx="1033463" cy="53181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8" name="矩形 17"/>
          <p:cNvSpPr/>
          <p:nvPr/>
        </p:nvSpPr>
        <p:spPr>
          <a:xfrm flipV="1">
            <a:off x="6640513" y="530225"/>
            <a:ext cx="5551488" cy="444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9" name="椭圆 18"/>
          <p:cNvSpPr/>
          <p:nvPr/>
        </p:nvSpPr>
        <p:spPr>
          <a:xfrm>
            <a:off x="5661025" y="100013"/>
            <a:ext cx="923925" cy="8890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37898" name="Picture 2" descr="D:\工作\评建工作\A-办学定位+logo+模板\学院logo\学校logo-新辽传红\beb04b700715fa96c1036285c0fc38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27688" y="77788"/>
            <a:ext cx="976312" cy="93186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7" name="文本框 36"/>
          <p:cNvSpPr txBox="1"/>
          <p:nvPr/>
        </p:nvSpPr>
        <p:spPr bwMode="auto">
          <a:xfrm>
            <a:off x="2635885" y="2648585"/>
            <a:ext cx="6553835" cy="594995"/>
          </a:xfrm>
          <a:prstGeom prst="rect">
            <a:avLst/>
          </a:prstGeom>
          <a:noFill/>
        </p:spPr>
        <p:txBody>
          <a:bodyPr>
            <a:scene3d>
              <a:camera prst="orthographicFront"/>
              <a:lightRig rig="threePt" dir="t"/>
            </a:scene3d>
            <a:sp3d contourW="12700"/>
          </a:bodyPr>
          <a:lstStyle>
            <a:defPPr>
              <a:defRPr lang="en-US"/>
            </a:defPPr>
            <a:lvl1pPr>
              <a:defRPr sz="2800" b="1" spc="3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Segoe UI Light" panose="020B0502040204020203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1200" cap="none" spc="30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方正小标宋简体" panose="03000509000000000000" charset="-122"/>
                <a:ea typeface="方正小标宋简体" panose="03000509000000000000" charset="-122"/>
                <a:cs typeface="Segoe UI Light" panose="020B0502040204020203" pitchFamily="34" charset="0"/>
                <a:sym typeface="思源黑体 CN Normal" charset="0"/>
              </a:rPr>
              <a:t>汇报结束</a:t>
            </a:r>
            <a:endParaRPr kumimoji="0" lang="zh-CN" altLang="en-US" sz="3200" b="1" i="0" u="none" strike="noStrike" kern="1200" cap="none" spc="30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方正小标宋简体" panose="03000509000000000000" charset="-122"/>
              <a:ea typeface="方正小标宋简体" panose="03000509000000000000" charset="-122"/>
              <a:cs typeface="Segoe UI Light" panose="020B0502040204020203" pitchFamily="34" charset="0"/>
              <a:sym typeface="思源黑体 CN Normal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1" i="0" u="none" strike="noStrike" kern="1200" cap="none" spc="30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方正小标宋简体" panose="03000509000000000000" charset="-122"/>
              <a:ea typeface="方正小标宋简体" panose="03000509000000000000" charset="-122"/>
              <a:cs typeface="Segoe UI Light" panose="020B0502040204020203" pitchFamily="34" charset="0"/>
              <a:sym typeface="思源黑体 CN Normal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方正小标宋简体" panose="03000509000000000000" charset="-122"/>
                <a:ea typeface="方正小标宋简体" panose="03000509000000000000" charset="-122"/>
                <a:cs typeface="Segoe UI Light" panose="020B0502040204020203" pitchFamily="34" charset="0"/>
                <a:sym typeface="字魂105号-简雅黑" pitchFamily="2" charset="-122"/>
              </a:rPr>
              <a:t>请各位领导批评指正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方正小标宋简体" panose="03000509000000000000" charset="-122"/>
              <a:ea typeface="方正小标宋简体" panose="03000509000000000000" charset="-122"/>
              <a:cs typeface="Segoe UI Light" panose="020B0502040204020203" pitchFamily="34" charset="0"/>
              <a:sym typeface="字魂105号-简雅黑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: 圆角 2"/>
          <p:cNvSpPr/>
          <p:nvPr/>
        </p:nvSpPr>
        <p:spPr>
          <a:xfrm>
            <a:off x="1588" y="3175"/>
            <a:ext cx="3048000" cy="6858000"/>
          </a:xfrm>
          <a:prstGeom prst="roundRect">
            <a:avLst>
              <a:gd name="adj" fmla="val 0"/>
            </a:avLst>
          </a:prstGeom>
          <a:solidFill>
            <a:srgbClr val="CA16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7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" name="矩形: 圆角 9"/>
          <p:cNvSpPr/>
          <p:nvPr/>
        </p:nvSpPr>
        <p:spPr>
          <a:xfrm>
            <a:off x="385763" y="546100"/>
            <a:ext cx="2268538" cy="827088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124" name="文本框 12"/>
          <p:cNvSpPr txBox="1"/>
          <p:nvPr/>
        </p:nvSpPr>
        <p:spPr>
          <a:xfrm>
            <a:off x="449263" y="504825"/>
            <a:ext cx="2154237" cy="9223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/>
            <a:r>
              <a:rPr lang="zh-CN" altLang="en-US" sz="5400" dirty="0">
                <a:solidFill>
                  <a:srgbClr val="CA1620"/>
                </a:solidFill>
                <a:latin typeface="方正小标宋简体" panose="03000509000000000000" charset="-122"/>
                <a:ea typeface="方正小标宋简体" panose="03000509000000000000" charset="-122"/>
              </a:rPr>
              <a:t>目录</a:t>
            </a:r>
            <a:endParaRPr lang="zh-CN" altLang="en-US" sz="5400" dirty="0">
              <a:solidFill>
                <a:srgbClr val="CA1620"/>
              </a:solidFill>
              <a:latin typeface="方正小标宋简体" panose="03000509000000000000" charset="-122"/>
              <a:ea typeface="方正小标宋简体" panose="03000509000000000000" charset="-122"/>
            </a:endParaRPr>
          </a:p>
        </p:txBody>
      </p:sp>
      <p:sp>
        <p:nvSpPr>
          <p:cNvPr id="23" name="矩形: 圆角 22"/>
          <p:cNvSpPr/>
          <p:nvPr/>
        </p:nvSpPr>
        <p:spPr>
          <a:xfrm>
            <a:off x="338138" y="496888"/>
            <a:ext cx="2374900" cy="936625"/>
          </a:xfrm>
          <a:prstGeom prst="roundRect">
            <a:avLst>
              <a:gd name="adj" fmla="val 50000"/>
            </a:avLst>
          </a:prstGeom>
          <a:noFill/>
          <a:ln w="222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4449031" y="729065"/>
            <a:ext cx="6671945" cy="5461926"/>
            <a:chOff x="5587586" y="1348825"/>
            <a:chExt cx="6671945" cy="5461926"/>
          </a:xfrm>
        </p:grpSpPr>
        <p:grpSp>
          <p:nvGrpSpPr>
            <p:cNvPr id="2" name="组合 1"/>
            <p:cNvGrpSpPr/>
            <p:nvPr/>
          </p:nvGrpSpPr>
          <p:grpSpPr>
            <a:xfrm>
              <a:off x="5587586" y="1348825"/>
              <a:ext cx="5790207" cy="953135"/>
              <a:chOff x="4956992" y="2866121"/>
              <a:chExt cx="5790207" cy="953135"/>
            </a:xfrm>
          </p:grpSpPr>
          <p:sp>
            <p:nvSpPr>
              <p:cNvPr id="5" name="箭头: V 形 11"/>
              <p:cNvSpPr/>
              <p:nvPr>
                <p:custDataLst>
                  <p:tags r:id="rId1"/>
                </p:custDataLst>
              </p:nvPr>
            </p:nvSpPr>
            <p:spPr>
              <a:xfrm>
                <a:off x="4956992" y="3266923"/>
                <a:ext cx="374073" cy="374073"/>
              </a:xfrm>
              <a:prstGeom prst="chevron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ea"/>
                  <a:sym typeface="+mn-lt"/>
                </a:endParaRPr>
              </a:p>
            </p:txBody>
          </p:sp>
          <p:sp>
            <p:nvSpPr>
              <p:cNvPr id="7" name="文本框 6"/>
              <p:cNvSpPr txBox="1"/>
              <p:nvPr>
                <p:custDataLst>
                  <p:tags r:id="rId2"/>
                </p:custDataLst>
              </p:nvPr>
            </p:nvSpPr>
            <p:spPr>
              <a:xfrm>
                <a:off x="5563895" y="2866121"/>
                <a:ext cx="5183304" cy="9531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>
                  <a:lnSpc>
                    <a:spcPct val="200000"/>
                  </a:lnSpc>
                </a:pPr>
                <a:r>
                  <a:rPr kumimoji="1" lang="zh-CN" altLang="en-US" sz="28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一、</a:t>
                </a:r>
                <a:r>
                  <a:rPr lang="zh-CN" sz="2800" b="1" dirty="0">
                    <a:latin typeface="方正姚体" panose="02010601030101010101" pitchFamily="2" charset="-122"/>
                    <a:ea typeface="方正姚体" panose="02010601030101010101" pitchFamily="2" charset="-122"/>
                    <a:sym typeface="+mn-ea"/>
                  </a:rPr>
                  <a:t>专业基本信息</a:t>
                </a:r>
                <a:r>
                  <a:rPr lang="zh-CN" sz="2800" b="1" dirty="0">
                    <a:solidFill>
                      <a:srgbClr val="FF0000"/>
                    </a:solidFill>
                    <a:latin typeface="方正姚体" panose="02010601030101010101" pitchFamily="2" charset="-122"/>
                    <a:ea typeface="方正姚体" panose="02010601030101010101" pitchFamily="2" charset="-122"/>
                    <a:sym typeface="+mn-ea"/>
                  </a:rPr>
                  <a:t>（</a:t>
                </a:r>
                <a:r>
                  <a:rPr lang="en-US" altLang="zh-CN" sz="2800" b="1" dirty="0">
                    <a:solidFill>
                      <a:srgbClr val="FF0000"/>
                    </a:solidFill>
                    <a:latin typeface="方正姚体" panose="02010601030101010101" pitchFamily="2" charset="-122"/>
                    <a:ea typeface="方正姚体" panose="02010601030101010101" pitchFamily="2" charset="-122"/>
                    <a:sym typeface="+mn-ea"/>
                  </a:rPr>
                  <a:t>1-2</a:t>
                </a:r>
                <a:r>
                  <a:rPr lang="zh-CN" altLang="en-US" sz="2800" b="1" dirty="0">
                    <a:solidFill>
                      <a:srgbClr val="FF0000"/>
                    </a:solidFill>
                    <a:latin typeface="方正姚体" panose="02010601030101010101" pitchFamily="2" charset="-122"/>
                    <a:ea typeface="方正姚体" panose="02010601030101010101" pitchFamily="2" charset="-122"/>
                    <a:sym typeface="+mn-ea"/>
                  </a:rPr>
                  <a:t>分钟</a:t>
                </a:r>
                <a:r>
                  <a:rPr lang="zh-CN" sz="2800" b="1" dirty="0">
                    <a:solidFill>
                      <a:srgbClr val="FF0000"/>
                    </a:solidFill>
                    <a:latin typeface="方正姚体" panose="02010601030101010101" pitchFamily="2" charset="-122"/>
                    <a:ea typeface="方正姚体" panose="02010601030101010101" pitchFamily="2" charset="-122"/>
                    <a:sym typeface="+mn-ea"/>
                  </a:rPr>
                  <a:t>）</a:t>
                </a:r>
                <a:endParaRPr kumimoji="1" lang="zh-CN" altLang="en-US" sz="2800" b="1" dirty="0">
                  <a:solidFill>
                    <a:srgbClr val="FF0000"/>
                  </a:solidFill>
                  <a:latin typeface="方正姚体" panose="02010601030101010101" pitchFamily="2" charset="-122"/>
                  <a:ea typeface="方正姚体" panose="02010601030101010101" pitchFamily="2" charset="-122"/>
                  <a:cs typeface="+mn-ea"/>
                  <a:sym typeface="+mn-ea"/>
                </a:endParaRPr>
              </a:p>
            </p:txBody>
          </p:sp>
        </p:grpSp>
        <p:grpSp>
          <p:nvGrpSpPr>
            <p:cNvPr id="17" name="组合 16"/>
            <p:cNvGrpSpPr/>
            <p:nvPr/>
          </p:nvGrpSpPr>
          <p:grpSpPr>
            <a:xfrm>
              <a:off x="5587586" y="2481550"/>
              <a:ext cx="5872480" cy="953135"/>
              <a:chOff x="4956992" y="2866121"/>
              <a:chExt cx="5872480" cy="953135"/>
            </a:xfrm>
          </p:grpSpPr>
          <p:sp>
            <p:nvSpPr>
              <p:cNvPr id="18" name="箭头: V 形 17"/>
              <p:cNvSpPr/>
              <p:nvPr>
                <p:custDataLst>
                  <p:tags r:id="rId3"/>
                </p:custDataLst>
              </p:nvPr>
            </p:nvSpPr>
            <p:spPr>
              <a:xfrm>
                <a:off x="4956992" y="3266923"/>
                <a:ext cx="374073" cy="374073"/>
              </a:xfrm>
              <a:prstGeom prst="chevron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ea"/>
                  <a:sym typeface="+mn-lt"/>
                </a:endParaRPr>
              </a:p>
            </p:txBody>
          </p:sp>
          <p:sp>
            <p:nvSpPr>
              <p:cNvPr id="19" name="文本框 18"/>
              <p:cNvSpPr txBox="1"/>
              <p:nvPr>
                <p:custDataLst>
                  <p:tags r:id="rId4"/>
                </p:custDataLst>
              </p:nvPr>
            </p:nvSpPr>
            <p:spPr>
              <a:xfrm>
                <a:off x="5564052" y="2866121"/>
                <a:ext cx="5265420" cy="9531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>
                  <a:lnSpc>
                    <a:spcPct val="200000"/>
                  </a:lnSpc>
                </a:pPr>
                <a:r>
                  <a:rPr kumimoji="1" lang="zh-CN" altLang="en-US" sz="28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二、</a:t>
                </a:r>
                <a:r>
                  <a:rPr lang="zh-CN" altLang="en-US" sz="2800" b="1" dirty="0">
                    <a:latin typeface="方正姚体" panose="02010601030101010101" pitchFamily="2" charset="-122"/>
                    <a:ea typeface="方正姚体" panose="02010601030101010101" pitchFamily="2" charset="-122"/>
                    <a:sym typeface="思源黑体 CN Normal"/>
                  </a:rPr>
                  <a:t>项目包基本信息</a:t>
                </a:r>
                <a:r>
                  <a:rPr lang="zh-CN" altLang="en-US" sz="2800" b="1" dirty="0">
                    <a:solidFill>
                      <a:srgbClr val="FF0000"/>
                    </a:solidFill>
                    <a:latin typeface="方正姚体" panose="02010601030101010101" pitchFamily="2" charset="-122"/>
                    <a:ea typeface="方正姚体" panose="02010601030101010101" pitchFamily="2" charset="-122"/>
                    <a:sym typeface="思源黑体 CN Normal"/>
                  </a:rPr>
                  <a:t>（</a:t>
                </a:r>
                <a:r>
                  <a:rPr lang="en-US" altLang="zh-CN" sz="2800" b="1" dirty="0">
                    <a:solidFill>
                      <a:srgbClr val="FF0000"/>
                    </a:solidFill>
                    <a:latin typeface="方正姚体" panose="02010601030101010101" pitchFamily="2" charset="-122"/>
                    <a:ea typeface="方正姚体" panose="02010601030101010101" pitchFamily="2" charset="-122"/>
                    <a:sym typeface="思源黑体 CN Normal"/>
                  </a:rPr>
                  <a:t>3-4</a:t>
                </a:r>
                <a:r>
                  <a:rPr lang="zh-CN" altLang="en-US" sz="2800" b="1" dirty="0">
                    <a:solidFill>
                      <a:srgbClr val="FF0000"/>
                    </a:solidFill>
                    <a:latin typeface="方正姚体" panose="02010601030101010101" pitchFamily="2" charset="-122"/>
                    <a:ea typeface="方正姚体" panose="02010601030101010101" pitchFamily="2" charset="-122"/>
                    <a:sym typeface="思源黑体 CN Normal"/>
                  </a:rPr>
                  <a:t>分钟）</a:t>
                </a:r>
                <a:endParaRPr kumimoji="1" lang="zh-CN" altLang="en-US" sz="2800" b="1" dirty="0">
                  <a:solidFill>
                    <a:srgbClr val="FF0000"/>
                  </a:solidFill>
                  <a:latin typeface="方正姚体" panose="02010601030101010101" pitchFamily="2" charset="-122"/>
                  <a:ea typeface="方正姚体" panose="02010601030101010101" pitchFamily="2" charset="-122"/>
                  <a:cs typeface="+mn-ea"/>
                  <a:sym typeface="思源黑体 CN Normal"/>
                </a:endParaRPr>
              </a:p>
            </p:txBody>
          </p:sp>
        </p:grpSp>
        <p:grpSp>
          <p:nvGrpSpPr>
            <p:cNvPr id="20" name="组合 19"/>
            <p:cNvGrpSpPr/>
            <p:nvPr/>
          </p:nvGrpSpPr>
          <p:grpSpPr>
            <a:xfrm>
              <a:off x="5587586" y="3614275"/>
              <a:ext cx="6671945" cy="953135"/>
              <a:chOff x="4956992" y="2866121"/>
              <a:chExt cx="6671945" cy="953135"/>
            </a:xfrm>
          </p:grpSpPr>
          <p:sp>
            <p:nvSpPr>
              <p:cNvPr id="9" name="箭头: V 形 20"/>
              <p:cNvSpPr/>
              <p:nvPr>
                <p:custDataLst>
                  <p:tags r:id="rId5"/>
                </p:custDataLst>
              </p:nvPr>
            </p:nvSpPr>
            <p:spPr>
              <a:xfrm>
                <a:off x="4956992" y="3266923"/>
                <a:ext cx="374073" cy="374073"/>
              </a:xfrm>
              <a:prstGeom prst="chevron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ea"/>
                  <a:sym typeface="+mn-lt"/>
                </a:endParaRPr>
              </a:p>
            </p:txBody>
          </p:sp>
          <p:sp>
            <p:nvSpPr>
              <p:cNvPr id="16" name="文本框 15"/>
              <p:cNvSpPr txBox="1"/>
              <p:nvPr>
                <p:custDataLst>
                  <p:tags r:id="rId6"/>
                </p:custDataLst>
              </p:nvPr>
            </p:nvSpPr>
            <p:spPr>
              <a:xfrm>
                <a:off x="5564052" y="2866121"/>
                <a:ext cx="6064885" cy="9531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>
                  <a:lnSpc>
                    <a:spcPct val="200000"/>
                  </a:lnSpc>
                </a:pPr>
                <a:r>
                  <a:rPr kumimoji="1" lang="zh-CN" altLang="en-US" sz="28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三、</a:t>
                </a:r>
                <a:r>
                  <a:rPr lang="zh-CN" altLang="en-US" sz="2800" b="1" dirty="0">
                    <a:latin typeface="方正姚体" panose="02010601030101010101" pitchFamily="2" charset="-122"/>
                    <a:ea typeface="方正姚体" panose="02010601030101010101" pitchFamily="2" charset="-122"/>
                    <a:sym typeface="思源黑体 CN Normal"/>
                  </a:rPr>
                  <a:t>项目教学包实施过程</a:t>
                </a:r>
                <a:r>
                  <a:rPr lang="zh-CN" altLang="en-US" sz="2800" b="1" dirty="0">
                    <a:solidFill>
                      <a:srgbClr val="FF0000"/>
                    </a:solidFill>
                    <a:latin typeface="方正姚体" panose="02010601030101010101" pitchFamily="2" charset="-122"/>
                    <a:ea typeface="方正姚体" panose="02010601030101010101" pitchFamily="2" charset="-122"/>
                    <a:sym typeface="思源黑体 CN Normal"/>
                  </a:rPr>
                  <a:t>（</a:t>
                </a:r>
                <a:r>
                  <a:rPr lang="en-US" altLang="zh-CN" sz="2800" b="1" dirty="0">
                    <a:solidFill>
                      <a:srgbClr val="FF0000"/>
                    </a:solidFill>
                    <a:latin typeface="方正姚体" panose="02010601030101010101" pitchFamily="2" charset="-122"/>
                    <a:ea typeface="方正姚体" panose="02010601030101010101" pitchFamily="2" charset="-122"/>
                    <a:sym typeface="思源黑体 CN Normal"/>
                  </a:rPr>
                  <a:t>3-4</a:t>
                </a:r>
                <a:r>
                  <a:rPr lang="zh-CN" altLang="en-US" sz="2800" b="1" dirty="0">
                    <a:solidFill>
                      <a:srgbClr val="FF0000"/>
                    </a:solidFill>
                    <a:latin typeface="方正姚体" panose="02010601030101010101" pitchFamily="2" charset="-122"/>
                    <a:ea typeface="方正姚体" panose="02010601030101010101" pitchFamily="2" charset="-122"/>
                    <a:sym typeface="思源黑体 CN Normal"/>
                  </a:rPr>
                  <a:t>分钟）</a:t>
                </a:r>
                <a:endParaRPr kumimoji="1" lang="zh-CN" altLang="en-US" sz="2800" b="1" dirty="0">
                  <a:solidFill>
                    <a:srgbClr val="FF0000"/>
                  </a:solidFill>
                  <a:latin typeface="方正姚体" panose="02010601030101010101" pitchFamily="2" charset="-122"/>
                  <a:ea typeface="方正姚体" panose="02010601030101010101" pitchFamily="2" charset="-122"/>
                  <a:cs typeface="+mn-ea"/>
                  <a:sym typeface="思源黑体 CN Normal"/>
                </a:endParaRPr>
              </a:p>
            </p:txBody>
          </p:sp>
        </p:grpSp>
        <p:grpSp>
          <p:nvGrpSpPr>
            <p:cNvPr id="24" name="组合 23"/>
            <p:cNvGrpSpPr/>
            <p:nvPr/>
          </p:nvGrpSpPr>
          <p:grpSpPr>
            <a:xfrm>
              <a:off x="5587586" y="4747001"/>
              <a:ext cx="5586730" cy="2063750"/>
              <a:chOff x="4956992" y="2866121"/>
              <a:chExt cx="5586730" cy="2063750"/>
            </a:xfrm>
          </p:grpSpPr>
          <p:sp>
            <p:nvSpPr>
              <p:cNvPr id="25" name="箭头: V 形 23"/>
              <p:cNvSpPr/>
              <p:nvPr>
                <p:custDataLst>
                  <p:tags r:id="rId7"/>
                </p:custDataLst>
              </p:nvPr>
            </p:nvSpPr>
            <p:spPr>
              <a:xfrm>
                <a:off x="4956992" y="3266923"/>
                <a:ext cx="374073" cy="374073"/>
              </a:xfrm>
              <a:prstGeom prst="chevron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ea"/>
                  <a:sym typeface="+mn-lt"/>
                </a:endParaRPr>
              </a:p>
            </p:txBody>
          </p:sp>
          <p:sp>
            <p:nvSpPr>
              <p:cNvPr id="26" name="文本框 25"/>
              <p:cNvSpPr txBox="1"/>
              <p:nvPr>
                <p:custDataLst>
                  <p:tags r:id="rId8"/>
                </p:custDataLst>
              </p:nvPr>
            </p:nvSpPr>
            <p:spPr>
              <a:xfrm>
                <a:off x="5564052" y="2866121"/>
                <a:ext cx="4979670" cy="9531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>
                  <a:lnSpc>
                    <a:spcPct val="200000"/>
                  </a:lnSpc>
                </a:pPr>
                <a:r>
                  <a:rPr kumimoji="1" lang="zh-CN" altLang="en-US" sz="28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四、</a:t>
                </a:r>
                <a:r>
                  <a:rPr lang="zh-CN" altLang="en-US" sz="2800" b="1" dirty="0">
                    <a:latin typeface="方正姚体" panose="02010601030101010101" pitchFamily="2" charset="-122"/>
                    <a:ea typeface="方正姚体" panose="02010601030101010101" pitchFamily="2" charset="-122"/>
                    <a:sym typeface="思源黑体 CN Normal"/>
                  </a:rPr>
                  <a:t>项目实施效果</a:t>
                </a:r>
                <a:r>
                  <a:rPr lang="zh-CN" altLang="en-US" sz="2800" b="1" dirty="0">
                    <a:solidFill>
                      <a:srgbClr val="FF0000"/>
                    </a:solidFill>
                    <a:latin typeface="方正姚体" panose="02010601030101010101" pitchFamily="2" charset="-122"/>
                    <a:ea typeface="方正姚体" panose="02010601030101010101" pitchFamily="2" charset="-122"/>
                    <a:sym typeface="思源黑体 CN Normal"/>
                  </a:rPr>
                  <a:t>（</a:t>
                </a:r>
                <a:r>
                  <a:rPr lang="en-US" altLang="zh-CN" sz="2800" b="1" dirty="0">
                    <a:solidFill>
                      <a:srgbClr val="FF0000"/>
                    </a:solidFill>
                    <a:latin typeface="方正姚体" panose="02010601030101010101" pitchFamily="2" charset="-122"/>
                    <a:ea typeface="方正姚体" panose="02010601030101010101" pitchFamily="2" charset="-122"/>
                    <a:sym typeface="思源黑体 CN Normal"/>
                  </a:rPr>
                  <a:t>2-3</a:t>
                </a:r>
                <a:r>
                  <a:rPr lang="zh-CN" altLang="en-US" sz="2800" b="1" dirty="0">
                    <a:solidFill>
                      <a:srgbClr val="FF0000"/>
                    </a:solidFill>
                    <a:latin typeface="方正姚体" panose="02010601030101010101" pitchFamily="2" charset="-122"/>
                    <a:ea typeface="方正姚体" panose="02010601030101010101" pitchFamily="2" charset="-122"/>
                    <a:sym typeface="思源黑体 CN Normal"/>
                  </a:rPr>
                  <a:t>分钟）</a:t>
                </a:r>
                <a:endParaRPr kumimoji="1" lang="zh-CN" altLang="en-US" sz="2800" b="1" dirty="0">
                  <a:solidFill>
                    <a:srgbClr val="FF0000"/>
                  </a:solidFill>
                  <a:latin typeface="方正姚体" panose="02010601030101010101" pitchFamily="2" charset="-122"/>
                  <a:ea typeface="方正姚体" panose="02010601030101010101" pitchFamily="2" charset="-122"/>
                  <a:cs typeface="+mn-ea"/>
                  <a:sym typeface="思源黑体 CN Normal"/>
                </a:endParaRPr>
              </a:p>
            </p:txBody>
          </p:sp>
          <p:sp>
            <p:nvSpPr>
              <p:cNvPr id="34" name="文本框 33"/>
              <p:cNvSpPr txBox="1"/>
              <p:nvPr>
                <p:custDataLst>
                  <p:tags r:id="rId9"/>
                </p:custDataLst>
              </p:nvPr>
            </p:nvSpPr>
            <p:spPr>
              <a:xfrm>
                <a:off x="5564530" y="3976736"/>
                <a:ext cx="4297045" cy="9531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>
                  <a:lnSpc>
                    <a:spcPct val="200000"/>
                  </a:lnSpc>
                </a:pPr>
                <a:r>
                  <a:rPr kumimoji="1" lang="zh-CN" altLang="en-US" sz="28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五、</a:t>
                </a:r>
                <a:r>
                  <a:rPr lang="zh-CN" altLang="en-US" sz="2800" b="1" dirty="0">
                    <a:latin typeface="方正姚体" panose="02010601030101010101" pitchFamily="2" charset="-122"/>
                    <a:ea typeface="方正姚体" panose="02010601030101010101" pitchFamily="2" charset="-122"/>
                    <a:sym typeface="思源黑体 CN Normal"/>
                  </a:rPr>
                  <a:t>项目总结</a:t>
                </a:r>
                <a:r>
                  <a:rPr lang="zh-CN" altLang="en-US" sz="2800" b="1" dirty="0">
                    <a:solidFill>
                      <a:srgbClr val="FF0000"/>
                    </a:solidFill>
                    <a:latin typeface="方正姚体" panose="02010601030101010101" pitchFamily="2" charset="-122"/>
                    <a:ea typeface="方正姚体" panose="02010601030101010101" pitchFamily="2" charset="-122"/>
                    <a:sym typeface="思源黑体 CN Normal"/>
                  </a:rPr>
                  <a:t>（</a:t>
                </a:r>
                <a:r>
                  <a:rPr lang="en-US" altLang="zh-CN" sz="2800" b="1" dirty="0">
                    <a:solidFill>
                      <a:srgbClr val="FF0000"/>
                    </a:solidFill>
                    <a:latin typeface="方正姚体" panose="02010601030101010101" pitchFamily="2" charset="-122"/>
                    <a:ea typeface="方正姚体" panose="02010601030101010101" pitchFamily="2" charset="-122"/>
                    <a:sym typeface="思源黑体 CN Normal"/>
                  </a:rPr>
                  <a:t>1-2</a:t>
                </a:r>
                <a:r>
                  <a:rPr lang="zh-CN" altLang="en-US" sz="2800" b="1" dirty="0">
                    <a:solidFill>
                      <a:srgbClr val="FF0000"/>
                    </a:solidFill>
                    <a:latin typeface="方正姚体" panose="02010601030101010101" pitchFamily="2" charset="-122"/>
                    <a:ea typeface="方正姚体" panose="02010601030101010101" pitchFamily="2" charset="-122"/>
                    <a:sym typeface="思源黑体 CN Normal"/>
                  </a:rPr>
                  <a:t>分钟）</a:t>
                </a:r>
                <a:endParaRPr kumimoji="1" lang="zh-CN" altLang="en-US" sz="2800" b="1" dirty="0">
                  <a:solidFill>
                    <a:srgbClr val="FF0000"/>
                  </a:solidFill>
                  <a:latin typeface="方正姚体" panose="02010601030101010101" pitchFamily="2" charset="-122"/>
                  <a:ea typeface="方正姚体" panose="02010601030101010101" pitchFamily="2" charset="-122"/>
                  <a:cs typeface="+mn-ea"/>
                  <a:sym typeface="思源黑体 CN Normal"/>
                </a:endParaRPr>
              </a:p>
            </p:txBody>
          </p:sp>
          <p:sp>
            <p:nvSpPr>
              <p:cNvPr id="35" name="箭头: V 形 23"/>
              <p:cNvSpPr/>
              <p:nvPr>
                <p:custDataLst>
                  <p:tags r:id="rId10"/>
                </p:custDataLst>
              </p:nvPr>
            </p:nvSpPr>
            <p:spPr>
              <a:xfrm>
                <a:off x="4957627" y="4380713"/>
                <a:ext cx="374073" cy="374073"/>
              </a:xfrm>
              <a:prstGeom prst="chevron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ea"/>
                  <a:sym typeface="+mn-lt"/>
                </a:endParaRPr>
              </a:p>
            </p:txBody>
          </p:sp>
        </p:grpSp>
        <p:cxnSp>
          <p:nvCxnSpPr>
            <p:cNvPr id="29" name="直接连接符 28"/>
            <p:cNvCxnSpPr/>
            <p:nvPr>
              <p:custDataLst>
                <p:tags r:id="rId11"/>
              </p:custDataLst>
            </p:nvPr>
          </p:nvCxnSpPr>
          <p:spPr>
            <a:xfrm>
              <a:off x="6194489" y="2324100"/>
              <a:ext cx="4159186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接连接符 29"/>
            <p:cNvCxnSpPr/>
            <p:nvPr>
              <p:custDataLst>
                <p:tags r:id="rId12"/>
              </p:custDataLst>
            </p:nvPr>
          </p:nvCxnSpPr>
          <p:spPr>
            <a:xfrm>
              <a:off x="6194489" y="3585700"/>
              <a:ext cx="4159186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接连接符 30"/>
            <p:cNvCxnSpPr/>
            <p:nvPr>
              <p:custDataLst>
                <p:tags r:id="rId13"/>
              </p:custDataLst>
            </p:nvPr>
          </p:nvCxnSpPr>
          <p:spPr>
            <a:xfrm>
              <a:off x="6194489" y="4761250"/>
              <a:ext cx="4159186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接连接符 35"/>
            <p:cNvCxnSpPr/>
            <p:nvPr>
              <p:custDataLst>
                <p:tags r:id="rId14"/>
              </p:custDataLst>
            </p:nvPr>
          </p:nvCxnSpPr>
          <p:spPr>
            <a:xfrm>
              <a:off x="6195124" y="5937270"/>
              <a:ext cx="4159186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椭圆 6"/>
          <p:cNvSpPr/>
          <p:nvPr/>
        </p:nvSpPr>
        <p:spPr>
          <a:xfrm>
            <a:off x="5661025" y="100013"/>
            <a:ext cx="923925" cy="889000"/>
          </a:xfrm>
          <a:prstGeom prst="ellipse">
            <a:avLst/>
          </a:prstGeom>
          <a:solidFill>
            <a:srgbClr val="CA1620"/>
          </a:solidFill>
          <a:ln w="38100">
            <a:solidFill>
              <a:srgbClr val="CA16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0" y="0"/>
            <a:ext cx="12192000" cy="647700"/>
          </a:xfrm>
          <a:prstGeom prst="rect">
            <a:avLst/>
          </a:prstGeom>
          <a:solidFill>
            <a:srgbClr val="CA1620"/>
          </a:solidFill>
          <a:ln>
            <a:solidFill>
              <a:srgbClr val="CA16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148" name="文本框 4"/>
          <p:cNvSpPr txBox="1"/>
          <p:nvPr/>
        </p:nvSpPr>
        <p:spPr>
          <a:xfrm>
            <a:off x="1766888" y="44450"/>
            <a:ext cx="23495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dist"/>
            <a:r>
              <a:rPr lang="zh-CN" altLang="en-US" sz="2400" dirty="0">
                <a:solidFill>
                  <a:schemeClr val="bg1"/>
                </a:solidFill>
                <a:latin typeface="方正小标宋简体" panose="03000509000000000000" charset="-122"/>
                <a:ea typeface="方正小标宋简体" panose="03000509000000000000" charset="-122"/>
              </a:rPr>
              <a:t>志存高远</a:t>
            </a:r>
            <a:endParaRPr lang="zh-CN" altLang="en-US" sz="2400" dirty="0">
              <a:solidFill>
                <a:schemeClr val="bg1"/>
              </a:solidFill>
              <a:latin typeface="方正小标宋简体" panose="03000509000000000000" charset="-122"/>
              <a:ea typeface="方正小标宋简体" panose="03000509000000000000" charset="-122"/>
            </a:endParaRPr>
          </a:p>
        </p:txBody>
      </p:sp>
      <p:sp>
        <p:nvSpPr>
          <p:cNvPr id="6149" name="文本框 11"/>
          <p:cNvSpPr txBox="1"/>
          <p:nvPr/>
        </p:nvSpPr>
        <p:spPr>
          <a:xfrm>
            <a:off x="8294688" y="52388"/>
            <a:ext cx="23495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dist"/>
            <a:r>
              <a:rPr lang="zh-CN" altLang="en-US" sz="2400" dirty="0">
                <a:solidFill>
                  <a:schemeClr val="bg1"/>
                </a:solidFill>
                <a:latin typeface="方正小标宋简体" panose="03000509000000000000" charset="-122"/>
                <a:ea typeface="方正小标宋简体" panose="03000509000000000000" charset="-122"/>
              </a:rPr>
              <a:t>德能日进 </a:t>
            </a:r>
            <a:endParaRPr lang="zh-CN" altLang="en-US" sz="2400" dirty="0">
              <a:solidFill>
                <a:schemeClr val="bg1"/>
              </a:solidFill>
              <a:latin typeface="方正小标宋简体" panose="03000509000000000000" charset="-122"/>
              <a:ea typeface="方正小标宋简体" panose="03000509000000000000" charset="-122"/>
            </a:endParaRPr>
          </a:p>
        </p:txBody>
      </p:sp>
      <p:sp>
        <p:nvSpPr>
          <p:cNvPr id="17" name="矩形 16"/>
          <p:cNvSpPr/>
          <p:nvPr/>
        </p:nvSpPr>
        <p:spPr>
          <a:xfrm flipV="1">
            <a:off x="0" y="542925"/>
            <a:ext cx="5649913" cy="365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6151" name="图片 1"/>
          <p:cNvPicPr>
            <a:picLocks noChangeAspect="1"/>
          </p:cNvPicPr>
          <p:nvPr/>
        </p:nvPicPr>
        <p:blipFill>
          <a:blip r:embed="rId1"/>
          <a:srcRect b="47475"/>
          <a:stretch>
            <a:fillRect/>
          </a:stretch>
        </p:blipFill>
        <p:spPr>
          <a:xfrm>
            <a:off x="5607050" y="49213"/>
            <a:ext cx="1033463" cy="53181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8" name="矩形 17"/>
          <p:cNvSpPr/>
          <p:nvPr/>
        </p:nvSpPr>
        <p:spPr>
          <a:xfrm flipV="1">
            <a:off x="6640513" y="530225"/>
            <a:ext cx="5551488" cy="444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9" name="椭圆 18"/>
          <p:cNvSpPr/>
          <p:nvPr/>
        </p:nvSpPr>
        <p:spPr>
          <a:xfrm>
            <a:off x="5661025" y="100013"/>
            <a:ext cx="923925" cy="8890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6154" name="Picture 2" descr="D:\工作\评建工作\A-办学定位+logo+模板\学院logo\学校logo-新辽传红\beb04b700715fa96c1036285c0fc38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27688" y="77788"/>
            <a:ext cx="976312" cy="93186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3" name="文本框 36"/>
          <p:cNvSpPr txBox="1"/>
          <p:nvPr/>
        </p:nvSpPr>
        <p:spPr bwMode="auto">
          <a:xfrm>
            <a:off x="114300" y="776605"/>
            <a:ext cx="11687810" cy="595630"/>
          </a:xfrm>
          <a:prstGeom prst="rect">
            <a:avLst/>
          </a:prstGeom>
          <a:noFill/>
        </p:spPr>
        <p:txBody>
          <a:bodyPr>
            <a:scene3d>
              <a:camera prst="orthographicFront"/>
              <a:lightRig rig="threePt" dir="t"/>
            </a:scene3d>
            <a:sp3d contourW="12700"/>
          </a:bodyPr>
          <a:lstStyle>
            <a:defPPr>
              <a:defRPr lang="en-US"/>
            </a:defPPr>
            <a:lvl1pPr>
              <a:defRPr sz="2800" b="1" spc="3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Segoe UI Light" panose="020B0502040204020203" pitchFamily="34" charset="0"/>
              </a:defRPr>
            </a:lvl1pPr>
          </a:lstStyle>
          <a:p>
            <a:pPr lvl="0">
              <a:defRPr/>
            </a:pPr>
            <a:r>
              <a:rPr kumimoji="0" lang="zh-CN" altLang="en-US" b="1" i="0" u="none" strike="noStrike" kern="1200" cap="none" spc="30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Segoe UI Light" panose="020B0502040204020203" pitchFamily="34" charset="0"/>
                <a:sym typeface="+mn-ea"/>
              </a:rPr>
              <a:t>一、</a:t>
            </a:r>
            <a:r>
              <a:rPr lang="zh-CN" altLang="en-US" dirty="0">
                <a:sym typeface="+mn-ea"/>
              </a:rPr>
              <a:t>专业基本信息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cs typeface="Segoe UI Light" panose="020B0502040204020203" pitchFamily="3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92735" y="1433195"/>
            <a:ext cx="328739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>
                <a:latin typeface="宋体" panose="02010600030101010101" pitchFamily="2" charset="-122"/>
                <a:cs typeface="宋体" panose="02010600030101010101" pitchFamily="2" charset="-122"/>
              </a:rPr>
              <a:t>1.</a:t>
            </a:r>
            <a:r>
              <a:rPr lang="en-US" b="1" dirty="0">
                <a:solidFill>
                  <a:schemeClr val="tx1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XX</a:t>
            </a:r>
            <a:r>
              <a:rPr lang="zh-CN" altLang="en-US" b="1" dirty="0">
                <a:latin typeface="宋体" panose="02010600030101010101" pitchFamily="2" charset="-122"/>
                <a:cs typeface="宋体" panose="02010600030101010101" pitchFamily="2" charset="-122"/>
              </a:rPr>
              <a:t>专业介绍</a:t>
            </a:r>
            <a:endParaRPr lang="zh-CN" altLang="en-US" b="1" dirty="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dirty="0">
                <a:solidFill>
                  <a:srgbClr val="FF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(</a:t>
            </a:r>
            <a:r>
              <a:rPr lang="zh-CN" altLang="en-US" dirty="0">
                <a:solidFill>
                  <a:srgbClr val="FF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简要阐述）</a:t>
            </a:r>
            <a:endParaRPr lang="zh-CN" altLang="en-US" dirty="0">
              <a:solidFill>
                <a:srgbClr val="FF0000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椭圆 6"/>
          <p:cNvSpPr/>
          <p:nvPr/>
        </p:nvSpPr>
        <p:spPr>
          <a:xfrm>
            <a:off x="5661025" y="100013"/>
            <a:ext cx="923925" cy="889000"/>
          </a:xfrm>
          <a:prstGeom prst="ellipse">
            <a:avLst/>
          </a:prstGeom>
          <a:solidFill>
            <a:srgbClr val="CA1620"/>
          </a:solidFill>
          <a:ln w="38100">
            <a:solidFill>
              <a:srgbClr val="CA16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0" y="0"/>
            <a:ext cx="12192000" cy="647700"/>
          </a:xfrm>
          <a:prstGeom prst="rect">
            <a:avLst/>
          </a:prstGeom>
          <a:solidFill>
            <a:srgbClr val="CA1620"/>
          </a:solidFill>
          <a:ln>
            <a:solidFill>
              <a:srgbClr val="CA16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148" name="文本框 4"/>
          <p:cNvSpPr txBox="1"/>
          <p:nvPr/>
        </p:nvSpPr>
        <p:spPr>
          <a:xfrm>
            <a:off x="1766888" y="44450"/>
            <a:ext cx="23495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dist"/>
            <a:r>
              <a:rPr lang="zh-CN" altLang="en-US" sz="2400" dirty="0">
                <a:solidFill>
                  <a:schemeClr val="bg1"/>
                </a:solidFill>
                <a:latin typeface="方正小标宋简体" panose="03000509000000000000" charset="-122"/>
                <a:ea typeface="方正小标宋简体" panose="03000509000000000000" charset="-122"/>
              </a:rPr>
              <a:t>志存高远</a:t>
            </a:r>
            <a:endParaRPr lang="zh-CN" altLang="en-US" sz="2400" dirty="0">
              <a:solidFill>
                <a:schemeClr val="bg1"/>
              </a:solidFill>
              <a:latin typeface="方正小标宋简体" panose="03000509000000000000" charset="-122"/>
              <a:ea typeface="方正小标宋简体" panose="03000509000000000000" charset="-122"/>
            </a:endParaRPr>
          </a:p>
        </p:txBody>
      </p:sp>
      <p:sp>
        <p:nvSpPr>
          <p:cNvPr id="6149" name="文本框 11"/>
          <p:cNvSpPr txBox="1"/>
          <p:nvPr/>
        </p:nvSpPr>
        <p:spPr>
          <a:xfrm>
            <a:off x="8294688" y="52388"/>
            <a:ext cx="23495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dist"/>
            <a:r>
              <a:rPr lang="zh-CN" altLang="en-US" sz="2400" dirty="0">
                <a:solidFill>
                  <a:schemeClr val="bg1"/>
                </a:solidFill>
                <a:latin typeface="方正小标宋简体" panose="03000509000000000000" charset="-122"/>
                <a:ea typeface="方正小标宋简体" panose="03000509000000000000" charset="-122"/>
              </a:rPr>
              <a:t>德能日进 </a:t>
            </a:r>
            <a:endParaRPr lang="zh-CN" altLang="en-US" sz="2400" dirty="0">
              <a:solidFill>
                <a:schemeClr val="bg1"/>
              </a:solidFill>
              <a:latin typeface="方正小标宋简体" panose="03000509000000000000" charset="-122"/>
              <a:ea typeface="方正小标宋简体" panose="03000509000000000000" charset="-122"/>
            </a:endParaRPr>
          </a:p>
        </p:txBody>
      </p:sp>
      <p:sp>
        <p:nvSpPr>
          <p:cNvPr id="17" name="矩形 16"/>
          <p:cNvSpPr/>
          <p:nvPr/>
        </p:nvSpPr>
        <p:spPr>
          <a:xfrm flipV="1">
            <a:off x="0" y="542925"/>
            <a:ext cx="5649913" cy="365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6151" name="图片 1"/>
          <p:cNvPicPr>
            <a:picLocks noChangeAspect="1"/>
          </p:cNvPicPr>
          <p:nvPr/>
        </p:nvPicPr>
        <p:blipFill>
          <a:blip r:embed="rId1"/>
          <a:srcRect b="47475"/>
          <a:stretch>
            <a:fillRect/>
          </a:stretch>
        </p:blipFill>
        <p:spPr>
          <a:xfrm>
            <a:off x="5607050" y="49213"/>
            <a:ext cx="1033463" cy="53181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8" name="矩形 17"/>
          <p:cNvSpPr/>
          <p:nvPr/>
        </p:nvSpPr>
        <p:spPr>
          <a:xfrm flipV="1">
            <a:off x="6640513" y="530225"/>
            <a:ext cx="5551488" cy="444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9" name="椭圆 18"/>
          <p:cNvSpPr/>
          <p:nvPr/>
        </p:nvSpPr>
        <p:spPr>
          <a:xfrm>
            <a:off x="5661025" y="100013"/>
            <a:ext cx="923925" cy="8890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6154" name="Picture 2" descr="D:\工作\评建工作\A-办学定位+logo+模板\学院logo\学校logo-新辽传红\beb04b700715fa96c1036285c0fc38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27688" y="77788"/>
            <a:ext cx="976312" cy="93186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文本框 36"/>
          <p:cNvSpPr txBox="1"/>
          <p:nvPr>
            <p:custDataLst>
              <p:tags r:id="rId3"/>
            </p:custDataLst>
          </p:nvPr>
        </p:nvSpPr>
        <p:spPr bwMode="auto">
          <a:xfrm>
            <a:off x="114300" y="776605"/>
            <a:ext cx="6553835" cy="595630"/>
          </a:xfrm>
          <a:prstGeom prst="rect">
            <a:avLst/>
          </a:prstGeom>
          <a:noFill/>
        </p:spPr>
        <p:txBody>
          <a:bodyPr>
            <a:scene3d>
              <a:camera prst="orthographicFront"/>
              <a:lightRig rig="threePt" dir="t"/>
            </a:scene3d>
            <a:sp3d contourW="12700"/>
          </a:bodyPr>
          <a:lstStyle>
            <a:defPPr>
              <a:defRPr lang="en-US"/>
            </a:defPPr>
            <a:lvl1pPr>
              <a:defRPr sz="2800" b="1" spc="3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Segoe UI Light" panose="020B0502040204020203" pitchFamily="34" charset="0"/>
              </a:defRPr>
            </a:lvl1pPr>
          </a:lstStyle>
          <a:p>
            <a:pPr lvl="0">
              <a:defRPr/>
            </a:pPr>
            <a:r>
              <a:rPr lang="zh-CN" altLang="en-US" dirty="0">
                <a:sym typeface="+mn-ea"/>
              </a:rPr>
              <a:t>一、专业基本信息</a:t>
            </a:r>
            <a:endParaRPr lang="zh-CN" altLang="en-US" dirty="0">
              <a:sym typeface="+mn-ea"/>
            </a:endParaRPr>
          </a:p>
        </p:txBody>
      </p:sp>
      <p:sp>
        <p:nvSpPr>
          <p:cNvPr id="9" name="文本框 8"/>
          <p:cNvSpPr txBox="1"/>
          <p:nvPr>
            <p:custDataLst>
              <p:tags r:id="rId4"/>
            </p:custDataLst>
          </p:nvPr>
        </p:nvSpPr>
        <p:spPr>
          <a:xfrm>
            <a:off x="292735" y="1290320"/>
            <a:ext cx="11275060" cy="2168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>
                <a:latin typeface="宋体" panose="02010600030101010101" pitchFamily="2" charset="-122"/>
                <a:cs typeface="宋体" panose="02010600030101010101" pitchFamily="2" charset="-122"/>
              </a:rPr>
              <a:t>2.XX</a:t>
            </a:r>
            <a:r>
              <a:rPr lang="zh-CN" altLang="en-US" b="1">
                <a:latin typeface="宋体" panose="02010600030101010101" pitchFamily="2" charset="-122"/>
                <a:cs typeface="宋体" panose="02010600030101010101" pitchFamily="2" charset="-122"/>
              </a:rPr>
              <a:t>专业人才培养目标</a:t>
            </a:r>
            <a:endParaRPr lang="zh-CN" altLang="en-US" b="1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indent="355600">
              <a:lnSpc>
                <a:spcPct val="150000"/>
              </a:lnSpc>
            </a:pPr>
            <a:r>
              <a:rPr lang="zh-CN" altLang="en-US" sz="1800">
                <a:solidFill>
                  <a:srgbClr val="FF0000"/>
                </a:solidFill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（重点突出专业人才培养中的技能、岗位，项目教学包的培养设定与之相匹配）</a:t>
            </a:r>
            <a:endParaRPr lang="zh-CN" altLang="en-US" sz="18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indent="355600">
              <a:lnSpc>
                <a:spcPct val="150000"/>
              </a:lnSpc>
            </a:pPr>
            <a:r>
              <a:rPr lang="en-US" altLang="zh-CN" sz="1800"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XXXX</a:t>
            </a:r>
            <a:r>
              <a:rPr lang="zh-CN" altLang="en-US" sz="1800"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专业主要面向</a:t>
            </a:r>
            <a:r>
              <a:rPr lang="en-US" altLang="zh-CN" sz="1800"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·····</a:t>
            </a:r>
            <a:r>
              <a:rPr lang="zh-CN" altLang="en-US" sz="1800"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等</a:t>
            </a:r>
            <a:r>
              <a:rPr lang="zh-CN" altLang="en-US" sz="1800" b="1">
                <a:solidFill>
                  <a:srgbClr val="00B0F0"/>
                </a:solidFill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行业</a:t>
            </a:r>
            <a:r>
              <a:rPr lang="zh-CN" altLang="en-US" sz="1800"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一线，重点掌握</a:t>
            </a:r>
            <a:r>
              <a:rPr lang="en-US" altLang="zh-CN" sz="1800"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·····</a:t>
            </a:r>
            <a:r>
              <a:rPr lang="zh-CN" altLang="en-US" sz="1800"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等</a:t>
            </a:r>
            <a:r>
              <a:rPr lang="zh-CN" altLang="en-US" sz="1800" b="1">
                <a:solidFill>
                  <a:srgbClr val="00B0F0"/>
                </a:solidFill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技能</a:t>
            </a:r>
            <a:r>
              <a:rPr lang="zh-CN" altLang="en-US" sz="1800"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。能在</a:t>
            </a:r>
            <a:r>
              <a:rPr lang="en-US" altLang="zh-CN" sz="1800"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·····</a:t>
            </a:r>
            <a:r>
              <a:rPr lang="zh-CN" altLang="en-US" sz="1800"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从事</a:t>
            </a:r>
            <a:r>
              <a:rPr lang="en-US" altLang="zh-CN" sz="1800"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·····</a:t>
            </a:r>
            <a:r>
              <a:rPr lang="zh-CN" altLang="en-US" sz="1800" b="1">
                <a:solidFill>
                  <a:srgbClr val="00B0F0"/>
                </a:solidFill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岗位</a:t>
            </a:r>
            <a:r>
              <a:rPr lang="en-US" altLang="zh-CN" sz="1800"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·····</a:t>
            </a:r>
            <a:r>
              <a:rPr lang="zh-CN" altLang="en-US" sz="1800" b="1">
                <a:solidFill>
                  <a:srgbClr val="00B0F0"/>
                </a:solidFill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工作</a:t>
            </a:r>
            <a:r>
              <a:rPr lang="zh-CN" altLang="en-US" sz="1800"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。</a:t>
            </a:r>
            <a:endParaRPr lang="zh-CN" altLang="en-US" sz="1800">
              <a:latin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indent="355600">
              <a:lnSpc>
                <a:spcPct val="150000"/>
              </a:lnSpc>
            </a:pPr>
            <a:endParaRPr lang="zh-CN" altLang="en-US" sz="18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椭圆 6"/>
          <p:cNvSpPr/>
          <p:nvPr/>
        </p:nvSpPr>
        <p:spPr>
          <a:xfrm>
            <a:off x="5661025" y="100013"/>
            <a:ext cx="923925" cy="889000"/>
          </a:xfrm>
          <a:prstGeom prst="ellipse">
            <a:avLst/>
          </a:prstGeom>
          <a:solidFill>
            <a:srgbClr val="CA1620"/>
          </a:solidFill>
          <a:ln w="38100">
            <a:solidFill>
              <a:srgbClr val="CA16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0" y="0"/>
            <a:ext cx="12192000" cy="647700"/>
          </a:xfrm>
          <a:prstGeom prst="rect">
            <a:avLst/>
          </a:prstGeom>
          <a:solidFill>
            <a:srgbClr val="CA1620"/>
          </a:solidFill>
          <a:ln>
            <a:solidFill>
              <a:srgbClr val="CA16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148" name="文本框 4"/>
          <p:cNvSpPr txBox="1"/>
          <p:nvPr/>
        </p:nvSpPr>
        <p:spPr>
          <a:xfrm>
            <a:off x="1766888" y="44450"/>
            <a:ext cx="23495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dist"/>
            <a:r>
              <a:rPr lang="zh-CN" altLang="en-US" sz="2400" dirty="0">
                <a:solidFill>
                  <a:schemeClr val="bg1"/>
                </a:solidFill>
                <a:latin typeface="方正小标宋简体" panose="03000509000000000000" charset="-122"/>
                <a:ea typeface="方正小标宋简体" panose="03000509000000000000" charset="-122"/>
              </a:rPr>
              <a:t>志存高远</a:t>
            </a:r>
            <a:endParaRPr lang="zh-CN" altLang="en-US" sz="2400" dirty="0">
              <a:solidFill>
                <a:schemeClr val="bg1"/>
              </a:solidFill>
              <a:latin typeface="方正小标宋简体" panose="03000509000000000000" charset="-122"/>
              <a:ea typeface="方正小标宋简体" panose="03000509000000000000" charset="-122"/>
            </a:endParaRPr>
          </a:p>
        </p:txBody>
      </p:sp>
      <p:sp>
        <p:nvSpPr>
          <p:cNvPr id="6149" name="文本框 11"/>
          <p:cNvSpPr txBox="1"/>
          <p:nvPr/>
        </p:nvSpPr>
        <p:spPr>
          <a:xfrm>
            <a:off x="8294688" y="52388"/>
            <a:ext cx="23495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dist"/>
            <a:r>
              <a:rPr lang="zh-CN" altLang="en-US" sz="2400" dirty="0">
                <a:solidFill>
                  <a:schemeClr val="bg1"/>
                </a:solidFill>
                <a:latin typeface="方正小标宋简体" panose="03000509000000000000" charset="-122"/>
                <a:ea typeface="方正小标宋简体" panose="03000509000000000000" charset="-122"/>
              </a:rPr>
              <a:t>德能日进 </a:t>
            </a:r>
            <a:endParaRPr lang="zh-CN" altLang="en-US" sz="2400" dirty="0">
              <a:solidFill>
                <a:schemeClr val="bg1"/>
              </a:solidFill>
              <a:latin typeface="方正小标宋简体" panose="03000509000000000000" charset="-122"/>
              <a:ea typeface="方正小标宋简体" panose="03000509000000000000" charset="-122"/>
            </a:endParaRPr>
          </a:p>
        </p:txBody>
      </p:sp>
      <p:sp>
        <p:nvSpPr>
          <p:cNvPr id="17" name="矩形 16"/>
          <p:cNvSpPr/>
          <p:nvPr/>
        </p:nvSpPr>
        <p:spPr>
          <a:xfrm flipV="1">
            <a:off x="0" y="542925"/>
            <a:ext cx="5649913" cy="365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6151" name="图片 1"/>
          <p:cNvPicPr>
            <a:picLocks noChangeAspect="1"/>
          </p:cNvPicPr>
          <p:nvPr/>
        </p:nvPicPr>
        <p:blipFill>
          <a:blip r:embed="rId1"/>
          <a:srcRect b="47475"/>
          <a:stretch>
            <a:fillRect/>
          </a:stretch>
        </p:blipFill>
        <p:spPr>
          <a:xfrm>
            <a:off x="5607050" y="49213"/>
            <a:ext cx="1033463" cy="53181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8" name="矩形 17"/>
          <p:cNvSpPr/>
          <p:nvPr/>
        </p:nvSpPr>
        <p:spPr>
          <a:xfrm flipV="1">
            <a:off x="6640513" y="530225"/>
            <a:ext cx="5551488" cy="444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9" name="椭圆 18"/>
          <p:cNvSpPr/>
          <p:nvPr/>
        </p:nvSpPr>
        <p:spPr>
          <a:xfrm>
            <a:off x="5661025" y="100013"/>
            <a:ext cx="923925" cy="8890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6154" name="Picture 2" descr="D:\工作\评建工作\A-办学定位+logo+模板\学院logo\学校logo-新辽传红\beb04b700715fa96c1036285c0fc38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27688" y="77788"/>
            <a:ext cx="976312" cy="93186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3" name="文本框 36"/>
          <p:cNvSpPr txBox="1"/>
          <p:nvPr/>
        </p:nvSpPr>
        <p:spPr bwMode="auto">
          <a:xfrm>
            <a:off x="114300" y="776605"/>
            <a:ext cx="6553835" cy="595630"/>
          </a:xfrm>
          <a:prstGeom prst="rect">
            <a:avLst/>
          </a:prstGeom>
          <a:noFill/>
        </p:spPr>
        <p:txBody>
          <a:bodyPr>
            <a:scene3d>
              <a:camera prst="orthographicFront"/>
              <a:lightRig rig="threePt" dir="t"/>
            </a:scene3d>
            <a:sp3d contourW="12700"/>
          </a:bodyPr>
          <a:lstStyle>
            <a:defPPr>
              <a:defRPr lang="en-US"/>
            </a:defPPr>
            <a:lvl1pPr>
              <a:defRPr sz="2800" b="1" spc="3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Segoe UI Light" panose="020B0502040204020203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b="1" i="0" u="none" strike="noStrike" kern="1200" cap="none" spc="30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Segoe UI Light" panose="020B0502040204020203" pitchFamily="34" charset="0"/>
                <a:sym typeface="+mn-ea"/>
              </a:rPr>
              <a:t>一、</a:t>
            </a:r>
            <a:r>
              <a:rPr lang="zh-CN" altLang="en-US" dirty="0">
                <a:sym typeface="+mn-ea"/>
              </a:rPr>
              <a:t>专业基本信息</a:t>
            </a:r>
            <a:endParaRPr lang="zh-CN" altLang="en-US" dirty="0">
              <a:sym typeface="+mn-ea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cs typeface="Segoe UI Light" panose="020B0502040204020203" pitchFamily="34" charset="0"/>
              <a:sym typeface="字魂105号-简雅黑" pitchFamily="2" charset="-122"/>
            </a:endParaRPr>
          </a:p>
        </p:txBody>
      </p:sp>
      <p:sp>
        <p:nvSpPr>
          <p:cNvPr id="2" name="文本框 1"/>
          <p:cNvSpPr txBox="1"/>
          <p:nvPr>
            <p:custDataLst>
              <p:tags r:id="rId3"/>
            </p:custDataLst>
          </p:nvPr>
        </p:nvSpPr>
        <p:spPr>
          <a:xfrm>
            <a:off x="415290" y="1574165"/>
            <a:ext cx="44919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sz="1800" b="1" dirty="0">
                <a:latin typeface="宋体" panose="02010600030101010101" pitchFamily="2" charset="-122"/>
                <a:cs typeface="宋体" panose="02010600030101010101" pitchFamily="2" charset="-122"/>
              </a:rPr>
              <a:t>3.XX专业项目教学包设置</a:t>
            </a:r>
            <a:r>
              <a:rPr lang="zh-CN" altLang="en-US" sz="1800" b="1" dirty="0">
                <a:latin typeface="宋体" panose="02010600030101010101" pitchFamily="2" charset="-122"/>
                <a:cs typeface="宋体" panose="02010600030101010101" pitchFamily="2" charset="-122"/>
              </a:rPr>
              <a:t>调研</a:t>
            </a:r>
            <a:r>
              <a:rPr lang="en-US" sz="1800" b="1" dirty="0">
                <a:latin typeface="宋体" panose="02010600030101010101" pitchFamily="2" charset="-122"/>
                <a:cs typeface="宋体" panose="02010600030101010101" pitchFamily="2" charset="-122"/>
              </a:rPr>
              <a:t>情况</a:t>
            </a:r>
            <a:endParaRPr lang="en-US" sz="1800" b="1" dirty="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5" name="文本框 4"/>
          <p:cNvSpPr txBox="1"/>
          <p:nvPr>
            <p:custDataLst>
              <p:tags r:id="rId4"/>
            </p:custDataLst>
          </p:nvPr>
        </p:nvSpPr>
        <p:spPr>
          <a:xfrm>
            <a:off x="292735" y="2018665"/>
            <a:ext cx="1107313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latin typeface="宋体" panose="02010600030101010101" pitchFamily="2" charset="-122"/>
                <a:cs typeface="宋体" panose="02010600030101010101" pitchFamily="2" charset="-122"/>
              </a:rPr>
              <a:t>    </a:t>
            </a:r>
            <a:r>
              <a:rPr lang="zh-CN" altLang="en-US">
                <a:solidFill>
                  <a:srgbClr val="FF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（项目包设置的前期调研情况，要求：针对就业岗位调研，列出调研表或饼状图）</a:t>
            </a:r>
            <a:endParaRPr lang="zh-CN" altLang="en-US">
              <a:solidFill>
                <a:srgbClr val="FF0000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椭圆 6"/>
          <p:cNvSpPr/>
          <p:nvPr/>
        </p:nvSpPr>
        <p:spPr>
          <a:xfrm>
            <a:off x="5661025" y="100013"/>
            <a:ext cx="923925" cy="889000"/>
          </a:xfrm>
          <a:prstGeom prst="ellipse">
            <a:avLst/>
          </a:prstGeom>
          <a:solidFill>
            <a:srgbClr val="CA1620"/>
          </a:solidFill>
          <a:ln w="38100">
            <a:solidFill>
              <a:srgbClr val="CA16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0" y="0"/>
            <a:ext cx="12192000" cy="647700"/>
          </a:xfrm>
          <a:prstGeom prst="rect">
            <a:avLst/>
          </a:prstGeom>
          <a:solidFill>
            <a:srgbClr val="CA1620"/>
          </a:solidFill>
          <a:ln>
            <a:solidFill>
              <a:srgbClr val="CA16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148" name="文本框 4"/>
          <p:cNvSpPr txBox="1"/>
          <p:nvPr/>
        </p:nvSpPr>
        <p:spPr>
          <a:xfrm>
            <a:off x="1766888" y="44450"/>
            <a:ext cx="23495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dist"/>
            <a:r>
              <a:rPr lang="zh-CN" altLang="en-US" sz="2400" dirty="0">
                <a:solidFill>
                  <a:schemeClr val="bg1"/>
                </a:solidFill>
                <a:latin typeface="方正小标宋简体" panose="03000509000000000000" charset="-122"/>
                <a:ea typeface="方正小标宋简体" panose="03000509000000000000" charset="-122"/>
              </a:rPr>
              <a:t>志存高远</a:t>
            </a:r>
            <a:endParaRPr lang="zh-CN" altLang="en-US" sz="2400" dirty="0">
              <a:solidFill>
                <a:schemeClr val="bg1"/>
              </a:solidFill>
              <a:latin typeface="方正小标宋简体" panose="03000509000000000000" charset="-122"/>
              <a:ea typeface="方正小标宋简体" panose="03000509000000000000" charset="-122"/>
            </a:endParaRPr>
          </a:p>
        </p:txBody>
      </p:sp>
      <p:sp>
        <p:nvSpPr>
          <p:cNvPr id="6149" name="文本框 11"/>
          <p:cNvSpPr txBox="1"/>
          <p:nvPr/>
        </p:nvSpPr>
        <p:spPr>
          <a:xfrm>
            <a:off x="8294688" y="52388"/>
            <a:ext cx="23495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dist"/>
            <a:r>
              <a:rPr lang="zh-CN" altLang="en-US" sz="2400" dirty="0">
                <a:solidFill>
                  <a:schemeClr val="bg1"/>
                </a:solidFill>
                <a:latin typeface="方正小标宋简体" panose="03000509000000000000" charset="-122"/>
                <a:ea typeface="方正小标宋简体" panose="03000509000000000000" charset="-122"/>
              </a:rPr>
              <a:t>德能日进 </a:t>
            </a:r>
            <a:endParaRPr lang="zh-CN" altLang="en-US" sz="2400" dirty="0">
              <a:solidFill>
                <a:schemeClr val="bg1"/>
              </a:solidFill>
              <a:latin typeface="方正小标宋简体" panose="03000509000000000000" charset="-122"/>
              <a:ea typeface="方正小标宋简体" panose="03000509000000000000" charset="-122"/>
            </a:endParaRPr>
          </a:p>
        </p:txBody>
      </p:sp>
      <p:sp>
        <p:nvSpPr>
          <p:cNvPr id="17" name="矩形 16"/>
          <p:cNvSpPr/>
          <p:nvPr/>
        </p:nvSpPr>
        <p:spPr>
          <a:xfrm flipV="1">
            <a:off x="0" y="542925"/>
            <a:ext cx="5649913" cy="365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6151" name="图片 1"/>
          <p:cNvPicPr>
            <a:picLocks noChangeAspect="1"/>
          </p:cNvPicPr>
          <p:nvPr/>
        </p:nvPicPr>
        <p:blipFill>
          <a:blip r:embed="rId1"/>
          <a:srcRect b="47475"/>
          <a:stretch>
            <a:fillRect/>
          </a:stretch>
        </p:blipFill>
        <p:spPr>
          <a:xfrm>
            <a:off x="5607050" y="49213"/>
            <a:ext cx="1033463" cy="53181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8" name="矩形 17"/>
          <p:cNvSpPr/>
          <p:nvPr/>
        </p:nvSpPr>
        <p:spPr>
          <a:xfrm flipV="1">
            <a:off x="6640513" y="530225"/>
            <a:ext cx="5551488" cy="444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9" name="椭圆 18"/>
          <p:cNvSpPr/>
          <p:nvPr/>
        </p:nvSpPr>
        <p:spPr>
          <a:xfrm>
            <a:off x="5661025" y="100013"/>
            <a:ext cx="923925" cy="8890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6154" name="Picture 2" descr="D:\工作\评建工作\A-办学定位+logo+模板\学院logo\学校logo-新辽传红\beb04b700715fa96c1036285c0fc38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27688" y="77788"/>
            <a:ext cx="976312" cy="93186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3" name="文本框 36"/>
          <p:cNvSpPr txBox="1"/>
          <p:nvPr/>
        </p:nvSpPr>
        <p:spPr bwMode="auto">
          <a:xfrm>
            <a:off x="114300" y="776605"/>
            <a:ext cx="6553835" cy="595630"/>
          </a:xfrm>
          <a:prstGeom prst="rect">
            <a:avLst/>
          </a:prstGeom>
          <a:noFill/>
        </p:spPr>
        <p:txBody>
          <a:bodyPr>
            <a:scene3d>
              <a:camera prst="orthographicFront"/>
              <a:lightRig rig="threePt" dir="t"/>
            </a:scene3d>
            <a:sp3d contourW="12700"/>
          </a:bodyPr>
          <a:lstStyle>
            <a:defPPr>
              <a:defRPr lang="en-US"/>
            </a:defPPr>
            <a:lvl1pPr>
              <a:defRPr sz="2800" b="1" spc="3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Segoe UI Light" panose="020B0502040204020203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b="1" i="0" u="none" strike="noStrike" kern="1200" cap="none" spc="30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Segoe UI Light" panose="020B0502040204020203" pitchFamily="34" charset="0"/>
                <a:sym typeface="+mn-ea"/>
              </a:rPr>
              <a:t>一、</a:t>
            </a:r>
            <a:r>
              <a:rPr lang="zh-CN" altLang="en-US" dirty="0">
                <a:sym typeface="+mn-ea"/>
              </a:rPr>
              <a:t>专业基本信息</a:t>
            </a:r>
            <a:endParaRPr kumimoji="0" lang="zh-CN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cs typeface="Segoe UI Light" panose="020B0502040204020203" pitchFamily="34" charset="0"/>
              <a:sym typeface="字魂105号-简雅黑" pitchFamily="2" charset="-122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cs typeface="Segoe UI Light" panose="020B0502040204020203" pitchFamily="34" charset="0"/>
              <a:sym typeface="字魂105号-简雅黑" pitchFamily="2" charset="-122"/>
            </a:endParaRPr>
          </a:p>
        </p:txBody>
      </p:sp>
      <p:graphicFrame>
        <p:nvGraphicFramePr>
          <p:cNvPr id="4" name="表格 3"/>
          <p:cNvGraphicFramePr/>
          <p:nvPr>
            <p:custDataLst>
              <p:tags r:id="rId3"/>
            </p:custDataLst>
          </p:nvPr>
        </p:nvGraphicFramePr>
        <p:xfrm>
          <a:off x="921385" y="2418715"/>
          <a:ext cx="10192385" cy="4369435"/>
        </p:xfrm>
        <a:graphic>
          <a:graphicData uri="http://schemas.openxmlformats.org/drawingml/2006/table">
            <a:tbl>
              <a:tblPr firstRow="1">
                <a:tableStyleId>{B485F850-F761-4FF6-88B5-E5FF70C7C9B7}</a:tableStyleId>
              </a:tblPr>
              <a:tblGrid>
                <a:gridCol w="1843080"/>
                <a:gridCol w="1651960"/>
                <a:gridCol w="3115310"/>
                <a:gridCol w="3582035"/>
              </a:tblGrid>
              <a:tr h="42227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800" b="1" dirty="0">
                          <a:latin typeface="仿宋" panose="02010609060101010101" charset="-122"/>
                          <a:ea typeface="仿宋" panose="02010609060101010101" charset="-122"/>
                        </a:rPr>
                        <a:t>项目包实施名称</a:t>
                      </a:r>
                      <a:endParaRPr lang="en-US" altLang="en-US" sz="1800" b="1" dirty="0">
                        <a:latin typeface="仿宋" panose="02010609060101010101" charset="-122"/>
                        <a:ea typeface="仿宋" panose="02010609060101010101" charset="-122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800" b="1">
                          <a:latin typeface="仿宋" panose="02010609060101010101" charset="-122"/>
                          <a:ea typeface="仿宋" panose="02010609060101010101" charset="-122"/>
                        </a:rPr>
                        <a:t>开设学期</a:t>
                      </a:r>
                      <a:endParaRPr lang="zh-CN" altLang="en-US" sz="1800" b="1">
                        <a:latin typeface="仿宋" panose="02010609060101010101" charset="-122"/>
                        <a:ea typeface="仿宋" panose="02010609060101010101" charset="-122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800" b="1">
                          <a:latin typeface="仿宋" panose="02010609060101010101" charset="-122"/>
                          <a:ea typeface="仿宋" panose="02010609060101010101" charset="-122"/>
                        </a:rPr>
                        <a:t>课程设置</a:t>
                      </a:r>
                      <a:endParaRPr lang="zh-CN" altLang="en-US" sz="1800" b="1">
                        <a:latin typeface="仿宋" panose="02010609060101010101" charset="-122"/>
                        <a:ea typeface="仿宋" panose="02010609060101010101" charset="-122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800" b="1" dirty="0">
                          <a:latin typeface="仿宋" panose="02010609060101010101" charset="-122"/>
                          <a:ea typeface="仿宋" panose="02010609060101010101" charset="-122"/>
                        </a:rPr>
                        <a:t>对应岗位及能力要求</a:t>
                      </a:r>
                      <a:endParaRPr lang="zh-CN" altLang="en-US" sz="1800" b="1" dirty="0">
                        <a:latin typeface="仿宋" panose="02010609060101010101" charset="-122"/>
                        <a:ea typeface="仿宋" panose="02010609060101010101" charset="-122"/>
                      </a:endParaRPr>
                    </a:p>
                  </a:txBody>
                  <a:tcPr marL="12700" marR="12700" marT="12700" anchor="ctr"/>
                </a:tc>
              </a:tr>
              <a:tr h="98615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800" dirty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项目创作1</a:t>
                      </a:r>
                      <a:endParaRPr lang="zh-CN" altLang="en-US" sz="1800" dirty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800" dirty="0">
                          <a:latin typeface="仿宋" panose="02010609060101010101" charset="-122"/>
                          <a:ea typeface="仿宋" panose="02010609060101010101" charset="-122"/>
                        </a:rPr>
                        <a:t>第三学期</a:t>
                      </a:r>
                      <a:endParaRPr lang="zh-CN" sz="1800" dirty="0">
                        <a:latin typeface="仿宋" panose="02010609060101010101" charset="-122"/>
                        <a:ea typeface="仿宋" panose="02010609060101010101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sz="1800" dirty="0">
                          <a:latin typeface="仿宋" panose="02010609060101010101" charset="-122"/>
                          <a:ea typeface="仿宋" panose="02010609060101010101" charset="-122"/>
                        </a:rPr>
                        <a:t>（大二上）</a:t>
                      </a:r>
                      <a:endParaRPr lang="zh-CN" altLang="en-US" sz="1800" dirty="0">
                        <a:latin typeface="仿宋" panose="02010609060101010101" charset="-122"/>
                        <a:ea typeface="仿宋" panose="02010609060101010101" charset="-122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800" dirty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核心课：《XXXXX》</a:t>
                      </a:r>
                      <a:endParaRPr lang="zh-CN" sz="1800" dirty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sz="1800" dirty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辅助课程1：《XXXXX》</a:t>
                      </a:r>
                      <a:endParaRPr lang="zh-CN" sz="1800" dirty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sz="1800" dirty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辅助课程2：《XXXXX》</a:t>
                      </a:r>
                      <a:endParaRPr lang="zh-CN" altLang="en-US" sz="1800" dirty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endParaRPr lang="en-US" altLang="en-US" sz="1800" dirty="0">
                        <a:latin typeface="仿宋" panose="02010609060101010101" charset="-122"/>
                        <a:ea typeface="仿宋" panose="02010609060101010101" charset="-122"/>
                      </a:endParaRPr>
                    </a:p>
                  </a:txBody>
                  <a:tcPr marL="12700" marR="12700" marT="12700" anchor="ctr"/>
                </a:tc>
              </a:tr>
              <a:tr h="98742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80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项目创作2</a:t>
                      </a:r>
                      <a:endParaRPr lang="zh-CN" altLang="en-US" sz="180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800">
                          <a:latin typeface="仿宋" panose="02010609060101010101" charset="-122"/>
                          <a:ea typeface="仿宋" panose="02010609060101010101" charset="-122"/>
                        </a:rPr>
                        <a:t>第四学期</a:t>
                      </a:r>
                      <a:endParaRPr lang="zh-CN" sz="1800">
                        <a:latin typeface="仿宋" panose="02010609060101010101" charset="-122"/>
                        <a:ea typeface="仿宋" panose="02010609060101010101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sz="1800">
                          <a:latin typeface="仿宋" panose="02010609060101010101" charset="-122"/>
                          <a:ea typeface="仿宋" panose="02010609060101010101" charset="-122"/>
                        </a:rPr>
                        <a:t>（大二下）</a:t>
                      </a:r>
                      <a:endParaRPr lang="zh-CN" altLang="en-US" sz="1800">
                        <a:latin typeface="仿宋" panose="02010609060101010101" charset="-122"/>
                        <a:ea typeface="仿宋" panose="02010609060101010101" charset="-122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800" dirty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核心课：《XXXXX》</a:t>
                      </a:r>
                      <a:endParaRPr lang="zh-CN" sz="1800" dirty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sz="1800" dirty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辅助课程1：《XXXXX》</a:t>
                      </a:r>
                      <a:endParaRPr lang="zh-CN" sz="1800" dirty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sz="1800" dirty="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辅助课程2：《XXXXX》</a:t>
                      </a:r>
                      <a:endParaRPr lang="zh-CN" altLang="en-US" sz="1800" dirty="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800" dirty="0">
                        <a:latin typeface="仿宋" panose="02010609060101010101" charset="-122"/>
                        <a:ea typeface="仿宋" panose="02010609060101010101" charset="-122"/>
                      </a:endParaRPr>
                    </a:p>
                  </a:txBody>
                  <a:tcPr marL="12700" marR="12700" marT="12700" anchor="ctr"/>
                </a:tc>
              </a:tr>
              <a:tr h="98615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800" b="1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项目创作3</a:t>
                      </a:r>
                      <a:endParaRPr lang="zh-CN" altLang="en-US" sz="1800" b="1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12700" marR="12700" marT="12700" anchor="ctr">
                    <a:solidFill>
                      <a:srgbClr val="EE949E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800" b="1">
                          <a:latin typeface="仿宋" panose="02010609060101010101" charset="-122"/>
                          <a:ea typeface="仿宋" panose="02010609060101010101" charset="-122"/>
                        </a:rPr>
                        <a:t>第五学期</a:t>
                      </a:r>
                      <a:endParaRPr lang="zh-CN" sz="1800" b="1">
                        <a:latin typeface="仿宋" panose="02010609060101010101" charset="-122"/>
                        <a:ea typeface="仿宋" panose="02010609060101010101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sz="1800" b="1">
                          <a:latin typeface="仿宋" panose="02010609060101010101" charset="-122"/>
                          <a:ea typeface="仿宋" panose="02010609060101010101" charset="-122"/>
                        </a:rPr>
                        <a:t>（大三上）</a:t>
                      </a:r>
                      <a:endParaRPr lang="zh-CN" altLang="en-US" sz="1800" b="1">
                        <a:latin typeface="仿宋" panose="02010609060101010101" charset="-122"/>
                        <a:ea typeface="仿宋" panose="02010609060101010101" charset="-122"/>
                      </a:endParaRPr>
                    </a:p>
                  </a:txBody>
                  <a:tcPr marL="12700" marR="12700" marT="12700" anchor="ctr">
                    <a:solidFill>
                      <a:srgbClr val="EE949E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800" b="1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核心课：《XXXXX》</a:t>
                      </a:r>
                      <a:endParaRPr lang="zh-CN" sz="1800" b="1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sz="1800" b="1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辅助课程1：《XXXXX》</a:t>
                      </a:r>
                      <a:endParaRPr lang="zh-CN" sz="1800" b="1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sz="1800" b="1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辅助课程2：《XXXXX》</a:t>
                      </a:r>
                      <a:endParaRPr lang="zh-CN" altLang="en-US" sz="1800" b="1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12700" marR="12700" marT="12700" anchor="ctr">
                    <a:solidFill>
                      <a:srgbClr val="EE949E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800" b="1" dirty="0">
                        <a:latin typeface="仿宋" panose="02010609060101010101" charset="-122"/>
                        <a:ea typeface="仿宋" panose="02010609060101010101" charset="-122"/>
                      </a:endParaRPr>
                    </a:p>
                  </a:txBody>
                  <a:tcPr marL="12700" marR="12700" marT="12700" anchor="ctr">
                    <a:solidFill>
                      <a:srgbClr val="EE949E"/>
                    </a:solidFill>
                  </a:tcPr>
                </a:tc>
              </a:tr>
              <a:tr h="98742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80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项目创作4</a:t>
                      </a:r>
                      <a:endParaRPr lang="zh-CN" altLang="en-US" sz="180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800">
                          <a:latin typeface="仿宋" panose="02010609060101010101" charset="-122"/>
                          <a:ea typeface="仿宋" panose="02010609060101010101" charset="-122"/>
                        </a:rPr>
                        <a:t>第六学期</a:t>
                      </a:r>
                      <a:endParaRPr lang="zh-CN" sz="1800">
                        <a:latin typeface="仿宋" panose="02010609060101010101" charset="-122"/>
                        <a:ea typeface="仿宋" panose="02010609060101010101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sz="1800">
                          <a:latin typeface="仿宋" panose="02010609060101010101" charset="-122"/>
                          <a:ea typeface="仿宋" panose="02010609060101010101" charset="-122"/>
                        </a:rPr>
                        <a:t>（大三下）</a:t>
                      </a:r>
                      <a:endParaRPr lang="zh-CN" altLang="en-US" sz="1800">
                        <a:latin typeface="仿宋" panose="02010609060101010101" charset="-122"/>
                        <a:ea typeface="仿宋" panose="02010609060101010101" charset="-122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80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核心课：《XXXXX》</a:t>
                      </a:r>
                      <a:endParaRPr lang="zh-CN" sz="180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sz="180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辅助课程1：《XXXXX》</a:t>
                      </a:r>
                      <a:endParaRPr lang="zh-CN" sz="180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sz="180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辅助课程2：《XXXXX》</a:t>
                      </a:r>
                      <a:endParaRPr lang="zh-CN" altLang="en-US" sz="180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800" dirty="0">
                        <a:latin typeface="仿宋" panose="02010609060101010101" charset="-122"/>
                        <a:ea typeface="仿宋" panose="02010609060101010101" charset="-122"/>
                      </a:endParaRPr>
                    </a:p>
                  </a:txBody>
                  <a:tcPr marL="12700" marR="12700" marT="12700" anchor="ctr"/>
                </a:tc>
              </a:tr>
            </a:tbl>
          </a:graphicData>
        </a:graphic>
      </p:graphicFrame>
      <p:sp>
        <p:nvSpPr>
          <p:cNvPr id="5" name="文本框 4"/>
          <p:cNvSpPr txBox="1"/>
          <p:nvPr/>
        </p:nvSpPr>
        <p:spPr>
          <a:xfrm>
            <a:off x="292735" y="1773555"/>
            <a:ext cx="1107313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>
                <a:latin typeface="宋体" panose="02010600030101010101" pitchFamily="2" charset="-122"/>
                <a:cs typeface="宋体" panose="02010600030101010101" pitchFamily="2" charset="-122"/>
              </a:rPr>
              <a:t>    </a:t>
            </a:r>
            <a:r>
              <a:rPr lang="zh-CN" altLang="en-US">
                <a:solidFill>
                  <a:srgbClr val="FF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（说明每个项目哪个学期实施，开设哪些课程？包内每个项目之间的衔接关系？）</a:t>
            </a:r>
            <a:endParaRPr lang="zh-CN" altLang="en-US">
              <a:solidFill>
                <a:srgbClr val="FF0000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92735" y="1388745"/>
            <a:ext cx="328739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ClrTx/>
              <a:buSzTx/>
              <a:buFontTx/>
            </a:pPr>
            <a:r>
              <a:rPr lang="en-US" sz="1800" b="1" dirty="0">
                <a:latin typeface="宋体" panose="02010600030101010101" pitchFamily="2" charset="-122"/>
                <a:cs typeface="宋体" panose="02010600030101010101" pitchFamily="2" charset="-122"/>
              </a:rPr>
              <a:t>4.XX专业项目教学包设置情况</a:t>
            </a:r>
            <a:endParaRPr lang="en-US" sz="1800" b="1" dirty="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椭圆 6"/>
          <p:cNvSpPr/>
          <p:nvPr/>
        </p:nvSpPr>
        <p:spPr>
          <a:xfrm>
            <a:off x="5661025" y="100013"/>
            <a:ext cx="923925" cy="889000"/>
          </a:xfrm>
          <a:prstGeom prst="ellipse">
            <a:avLst/>
          </a:prstGeom>
          <a:solidFill>
            <a:srgbClr val="CA1620"/>
          </a:solidFill>
          <a:ln w="38100">
            <a:solidFill>
              <a:srgbClr val="CA16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0" y="0"/>
            <a:ext cx="12192000" cy="647700"/>
          </a:xfrm>
          <a:prstGeom prst="rect">
            <a:avLst/>
          </a:prstGeom>
          <a:solidFill>
            <a:srgbClr val="CA1620"/>
          </a:solidFill>
          <a:ln>
            <a:solidFill>
              <a:srgbClr val="CA16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148" name="文本框 4"/>
          <p:cNvSpPr txBox="1"/>
          <p:nvPr/>
        </p:nvSpPr>
        <p:spPr>
          <a:xfrm>
            <a:off x="1766888" y="44450"/>
            <a:ext cx="23495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dist"/>
            <a:r>
              <a:rPr lang="zh-CN" altLang="en-US" sz="2400" dirty="0">
                <a:solidFill>
                  <a:schemeClr val="bg1"/>
                </a:solidFill>
                <a:latin typeface="方正小标宋简体" panose="03000509000000000000" charset="-122"/>
                <a:ea typeface="方正小标宋简体" panose="03000509000000000000" charset="-122"/>
              </a:rPr>
              <a:t>志存高远</a:t>
            </a:r>
            <a:endParaRPr lang="zh-CN" altLang="en-US" sz="2400" dirty="0">
              <a:solidFill>
                <a:schemeClr val="bg1"/>
              </a:solidFill>
              <a:latin typeface="方正小标宋简体" panose="03000509000000000000" charset="-122"/>
              <a:ea typeface="方正小标宋简体" panose="03000509000000000000" charset="-122"/>
            </a:endParaRPr>
          </a:p>
        </p:txBody>
      </p:sp>
      <p:sp>
        <p:nvSpPr>
          <p:cNvPr id="6149" name="文本框 11"/>
          <p:cNvSpPr txBox="1"/>
          <p:nvPr/>
        </p:nvSpPr>
        <p:spPr>
          <a:xfrm>
            <a:off x="8294688" y="52388"/>
            <a:ext cx="23495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dist"/>
            <a:r>
              <a:rPr lang="zh-CN" altLang="en-US" sz="2400" dirty="0">
                <a:solidFill>
                  <a:schemeClr val="bg1"/>
                </a:solidFill>
                <a:latin typeface="方正小标宋简体" panose="03000509000000000000" charset="-122"/>
                <a:ea typeface="方正小标宋简体" panose="03000509000000000000" charset="-122"/>
              </a:rPr>
              <a:t>德能日进 </a:t>
            </a:r>
            <a:endParaRPr lang="zh-CN" altLang="en-US" sz="2400" dirty="0">
              <a:solidFill>
                <a:schemeClr val="bg1"/>
              </a:solidFill>
              <a:latin typeface="方正小标宋简体" panose="03000509000000000000" charset="-122"/>
              <a:ea typeface="方正小标宋简体" panose="03000509000000000000" charset="-122"/>
            </a:endParaRPr>
          </a:p>
        </p:txBody>
      </p:sp>
      <p:sp>
        <p:nvSpPr>
          <p:cNvPr id="17" name="矩形 16"/>
          <p:cNvSpPr/>
          <p:nvPr/>
        </p:nvSpPr>
        <p:spPr>
          <a:xfrm flipV="1">
            <a:off x="0" y="542925"/>
            <a:ext cx="5649913" cy="365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6151" name="图片 1"/>
          <p:cNvPicPr>
            <a:picLocks noChangeAspect="1"/>
          </p:cNvPicPr>
          <p:nvPr/>
        </p:nvPicPr>
        <p:blipFill>
          <a:blip r:embed="rId1"/>
          <a:srcRect b="47475"/>
          <a:stretch>
            <a:fillRect/>
          </a:stretch>
        </p:blipFill>
        <p:spPr>
          <a:xfrm>
            <a:off x="5607050" y="49213"/>
            <a:ext cx="1033463" cy="53181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8" name="矩形 17"/>
          <p:cNvSpPr/>
          <p:nvPr/>
        </p:nvSpPr>
        <p:spPr>
          <a:xfrm flipV="1">
            <a:off x="6640513" y="530225"/>
            <a:ext cx="5551488" cy="444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9" name="椭圆 18"/>
          <p:cNvSpPr/>
          <p:nvPr/>
        </p:nvSpPr>
        <p:spPr>
          <a:xfrm>
            <a:off x="5661025" y="100013"/>
            <a:ext cx="923925" cy="8890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6154" name="Picture 2" descr="D:\工作\评建工作\A-办学定位+logo+模板\学院logo\学校logo-新辽传红\beb04b700715fa96c1036285c0fc38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27688" y="77788"/>
            <a:ext cx="976312" cy="93186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文本框 36"/>
          <p:cNvSpPr txBox="1"/>
          <p:nvPr>
            <p:custDataLst>
              <p:tags r:id="rId3"/>
            </p:custDataLst>
          </p:nvPr>
        </p:nvSpPr>
        <p:spPr bwMode="auto">
          <a:xfrm>
            <a:off x="114300" y="776605"/>
            <a:ext cx="11256645" cy="595630"/>
          </a:xfrm>
          <a:prstGeom prst="rect">
            <a:avLst/>
          </a:prstGeom>
          <a:noFill/>
        </p:spPr>
        <p:txBody>
          <a:bodyPr>
            <a:scene3d>
              <a:camera prst="orthographicFront"/>
              <a:lightRig rig="threePt" dir="t"/>
            </a:scene3d>
            <a:sp3d contourW="12700"/>
          </a:bodyPr>
          <a:lstStyle>
            <a:defPPr>
              <a:defRPr lang="en-US"/>
            </a:defPPr>
            <a:lvl1pPr>
              <a:defRPr sz="2800" b="1" spc="3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Segoe UI Light" panose="020B0502040204020203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b="1" i="0" u="none" strike="noStrike" kern="1200" cap="none" spc="30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Segoe UI Light" panose="020B0502040204020203" pitchFamily="34" charset="0"/>
                <a:sym typeface="+mn-ea"/>
              </a:rPr>
              <a:t>二、</a:t>
            </a:r>
            <a:r>
              <a:rPr kumimoji="0" lang="zh-CN" b="1" i="0" u="none" strike="noStrike" kern="1200" cap="none" spc="30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Segoe UI Light" panose="020B0502040204020203" pitchFamily="34" charset="0"/>
                <a:sym typeface="+mn-ea"/>
              </a:rPr>
              <a:t>项目包基本信息</a:t>
            </a:r>
            <a:endParaRPr kumimoji="0" lang="zh-CN" sz="18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cs typeface="Segoe UI Light" panose="020B0502040204020203" pitchFamily="34" charset="0"/>
              <a:sym typeface="字魂105号-简雅黑" pitchFamily="2" charset="-122"/>
            </a:endParaRPr>
          </a:p>
        </p:txBody>
      </p:sp>
      <p:sp>
        <p:nvSpPr>
          <p:cNvPr id="9" name="文本框 8"/>
          <p:cNvSpPr txBox="1"/>
          <p:nvPr>
            <p:custDataLst>
              <p:tags r:id="rId4"/>
            </p:custDataLst>
          </p:nvPr>
        </p:nvSpPr>
        <p:spPr>
          <a:xfrm>
            <a:off x="292735" y="1290320"/>
            <a:ext cx="11275060" cy="2168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AutoNum type="arabicPeriod"/>
            </a:pPr>
            <a:r>
              <a:rPr lang="zh-CN" altLang="en-US" b="1" dirty="0">
                <a:latin typeface="宋体" panose="02010600030101010101" pitchFamily="2" charset="-122"/>
                <a:cs typeface="宋体" panose="02010600030101010101" pitchFamily="2" charset="-122"/>
              </a:rPr>
              <a:t>本项目包情况介绍</a:t>
            </a:r>
            <a:endParaRPr lang="en-US" altLang="zh-CN" b="1" dirty="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800"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    </a:t>
            </a:r>
            <a:r>
              <a:rPr lang="zh-CN" altLang="en-US" sz="1800"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本项目教学包为</a:t>
            </a:r>
            <a:r>
              <a:rPr lang="zh-CN" altLang="en-US" sz="1800" b="1"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项目创作</a:t>
            </a:r>
            <a:r>
              <a:rPr lang="en-US" altLang="zh-CN" sz="1800" b="1">
                <a:solidFill>
                  <a:srgbClr val="FF0000"/>
                </a:solidFill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X</a:t>
            </a:r>
            <a:r>
              <a:rPr lang="zh-CN" altLang="en-US" sz="1800"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；项目主题设定。</a:t>
            </a:r>
            <a:r>
              <a:rPr lang="zh-CN" altLang="en-US" sz="1800">
                <a:solidFill>
                  <a:srgbClr val="FF0000"/>
                </a:solidFill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（旨在说明本项目包在整体教学中的位置关系，其主题设计背景）</a:t>
            </a:r>
            <a:endParaRPr lang="zh-CN" altLang="en-US" sz="1800">
              <a:solidFill>
                <a:srgbClr val="FF0000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endParaRPr lang="zh-CN" altLang="en-US" sz="1800" dirty="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indent="355600">
              <a:lnSpc>
                <a:spcPct val="150000"/>
              </a:lnSpc>
            </a:pPr>
            <a:endParaRPr lang="zh-CN" altLang="en-US" sz="1800" dirty="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椭圆 6"/>
          <p:cNvSpPr/>
          <p:nvPr/>
        </p:nvSpPr>
        <p:spPr>
          <a:xfrm>
            <a:off x="5661025" y="100013"/>
            <a:ext cx="923925" cy="889000"/>
          </a:xfrm>
          <a:prstGeom prst="ellipse">
            <a:avLst/>
          </a:prstGeom>
          <a:solidFill>
            <a:srgbClr val="CA1620"/>
          </a:solidFill>
          <a:ln w="38100">
            <a:solidFill>
              <a:srgbClr val="CA16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0" y="0"/>
            <a:ext cx="12192000" cy="647700"/>
          </a:xfrm>
          <a:prstGeom prst="rect">
            <a:avLst/>
          </a:prstGeom>
          <a:solidFill>
            <a:srgbClr val="CA1620"/>
          </a:solidFill>
          <a:ln>
            <a:solidFill>
              <a:srgbClr val="CA16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148" name="文本框 4"/>
          <p:cNvSpPr txBox="1"/>
          <p:nvPr/>
        </p:nvSpPr>
        <p:spPr>
          <a:xfrm>
            <a:off x="1766888" y="44450"/>
            <a:ext cx="23495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dist"/>
            <a:r>
              <a:rPr lang="zh-CN" altLang="en-US" sz="2400" dirty="0">
                <a:solidFill>
                  <a:schemeClr val="bg1"/>
                </a:solidFill>
                <a:latin typeface="方正小标宋简体" panose="03000509000000000000" charset="-122"/>
                <a:ea typeface="方正小标宋简体" panose="03000509000000000000" charset="-122"/>
              </a:rPr>
              <a:t>志存高远</a:t>
            </a:r>
            <a:endParaRPr lang="zh-CN" altLang="en-US" sz="2400" dirty="0">
              <a:solidFill>
                <a:schemeClr val="bg1"/>
              </a:solidFill>
              <a:latin typeface="方正小标宋简体" panose="03000509000000000000" charset="-122"/>
              <a:ea typeface="方正小标宋简体" panose="03000509000000000000" charset="-122"/>
            </a:endParaRPr>
          </a:p>
        </p:txBody>
      </p:sp>
      <p:sp>
        <p:nvSpPr>
          <p:cNvPr id="6149" name="文本框 11"/>
          <p:cNvSpPr txBox="1"/>
          <p:nvPr/>
        </p:nvSpPr>
        <p:spPr>
          <a:xfrm>
            <a:off x="8294688" y="52388"/>
            <a:ext cx="23495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dist"/>
            <a:r>
              <a:rPr lang="zh-CN" altLang="en-US" sz="2400" dirty="0">
                <a:solidFill>
                  <a:schemeClr val="bg1"/>
                </a:solidFill>
                <a:latin typeface="方正小标宋简体" panose="03000509000000000000" charset="-122"/>
                <a:ea typeface="方正小标宋简体" panose="03000509000000000000" charset="-122"/>
              </a:rPr>
              <a:t>德能日进 </a:t>
            </a:r>
            <a:endParaRPr lang="zh-CN" altLang="en-US" sz="2400" dirty="0">
              <a:solidFill>
                <a:schemeClr val="bg1"/>
              </a:solidFill>
              <a:latin typeface="方正小标宋简体" panose="03000509000000000000" charset="-122"/>
              <a:ea typeface="方正小标宋简体" panose="03000509000000000000" charset="-122"/>
            </a:endParaRPr>
          </a:p>
        </p:txBody>
      </p:sp>
      <p:sp>
        <p:nvSpPr>
          <p:cNvPr id="17" name="矩形 16"/>
          <p:cNvSpPr/>
          <p:nvPr/>
        </p:nvSpPr>
        <p:spPr>
          <a:xfrm flipV="1">
            <a:off x="0" y="542925"/>
            <a:ext cx="5649913" cy="365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6151" name="图片 1"/>
          <p:cNvPicPr>
            <a:picLocks noChangeAspect="1"/>
          </p:cNvPicPr>
          <p:nvPr/>
        </p:nvPicPr>
        <p:blipFill>
          <a:blip r:embed="rId1"/>
          <a:srcRect b="47475"/>
          <a:stretch>
            <a:fillRect/>
          </a:stretch>
        </p:blipFill>
        <p:spPr>
          <a:xfrm>
            <a:off x="5607050" y="49213"/>
            <a:ext cx="1033463" cy="53181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8" name="矩形 17"/>
          <p:cNvSpPr/>
          <p:nvPr/>
        </p:nvSpPr>
        <p:spPr>
          <a:xfrm flipV="1">
            <a:off x="6640513" y="530225"/>
            <a:ext cx="5551488" cy="444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9" name="椭圆 18"/>
          <p:cNvSpPr/>
          <p:nvPr/>
        </p:nvSpPr>
        <p:spPr>
          <a:xfrm>
            <a:off x="5661025" y="100013"/>
            <a:ext cx="923925" cy="8890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6154" name="Picture 2" descr="D:\工作\评建工作\A-办学定位+logo+模板\学院logo\学校logo-新辽传红\beb04b700715fa96c1036285c0fc38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27688" y="77788"/>
            <a:ext cx="976312" cy="93186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文本框 36"/>
          <p:cNvSpPr txBox="1"/>
          <p:nvPr>
            <p:custDataLst>
              <p:tags r:id="rId3"/>
            </p:custDataLst>
          </p:nvPr>
        </p:nvSpPr>
        <p:spPr bwMode="auto">
          <a:xfrm>
            <a:off x="114300" y="776605"/>
            <a:ext cx="6553835" cy="595630"/>
          </a:xfrm>
          <a:prstGeom prst="rect">
            <a:avLst/>
          </a:prstGeom>
          <a:noFill/>
        </p:spPr>
        <p:txBody>
          <a:bodyPr>
            <a:scene3d>
              <a:camera prst="orthographicFront"/>
              <a:lightRig rig="threePt" dir="t"/>
            </a:scene3d>
            <a:sp3d contourW="12700"/>
          </a:bodyPr>
          <a:lstStyle>
            <a:defPPr>
              <a:defRPr lang="en-US"/>
            </a:defPPr>
            <a:lvl1pPr>
              <a:defRPr sz="2800" b="1" spc="3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Segoe UI Light" panose="020B0502040204020203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b="1" i="0" u="none" strike="noStrike" kern="1200" cap="none" spc="30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Segoe UI Light" panose="020B0502040204020203" pitchFamily="34" charset="0"/>
                <a:sym typeface="+mn-ea"/>
              </a:rPr>
              <a:t>二、</a:t>
            </a:r>
            <a:r>
              <a:rPr kumimoji="0" lang="zh-CN" b="1" i="0" u="none" strike="noStrike" kern="1200" cap="none" spc="30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Segoe UI Light" panose="020B0502040204020203" pitchFamily="34" charset="0"/>
                <a:sym typeface="+mn-ea"/>
              </a:rPr>
              <a:t>项目包基本信息</a:t>
            </a:r>
            <a:endParaRPr kumimoji="0" lang="zh-CN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cs typeface="Segoe UI Light" panose="020B0502040204020203" pitchFamily="34" charset="0"/>
              <a:sym typeface="字魂105号-简雅黑" pitchFamily="2" charset="-122"/>
            </a:endParaRPr>
          </a:p>
        </p:txBody>
      </p:sp>
      <p:sp>
        <p:nvSpPr>
          <p:cNvPr id="14" name="文本框 13"/>
          <p:cNvSpPr txBox="1"/>
          <p:nvPr>
            <p:custDataLst>
              <p:tags r:id="rId4"/>
            </p:custDataLst>
          </p:nvPr>
        </p:nvSpPr>
        <p:spPr>
          <a:xfrm>
            <a:off x="647065" y="1444802"/>
            <a:ext cx="11275060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>
                <a:latin typeface="宋体" panose="02010600030101010101" pitchFamily="2" charset="-122"/>
                <a:cs typeface="宋体" panose="02010600030101010101" pitchFamily="2" charset="-122"/>
              </a:rPr>
              <a:t>2.</a:t>
            </a:r>
            <a:r>
              <a:rPr lang="zh-CN" altLang="en-US" b="1" dirty="0">
                <a:latin typeface="宋体" panose="02010600030101010101" pitchFamily="2" charset="-122"/>
                <a:cs typeface="宋体" panose="02010600030101010101" pitchFamily="2" charset="-122"/>
              </a:rPr>
              <a:t>项目教学目标</a:t>
            </a:r>
            <a:endParaRPr lang="zh-CN" altLang="en-US" b="1" dirty="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indent="355600">
              <a:lnSpc>
                <a:spcPct val="150000"/>
              </a:lnSpc>
            </a:pPr>
            <a:r>
              <a:rPr lang="zh-CN" altLang="en-US" sz="1800" dirty="0">
                <a:solidFill>
                  <a:srgbClr val="FF0000"/>
                </a:solidFill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通过本学期三门课程的组合教学，使学生了解</a:t>
            </a:r>
            <a:r>
              <a:rPr lang="en-US" altLang="zh-CN" sz="1800" dirty="0"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·····</a:t>
            </a:r>
            <a:r>
              <a:rPr lang="zh-CN" altLang="en-US" sz="1800" dirty="0">
                <a:solidFill>
                  <a:srgbClr val="FF0000"/>
                </a:solidFill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，掌握</a:t>
            </a:r>
            <a:r>
              <a:rPr lang="en-US" altLang="zh-CN" sz="1800" dirty="0"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·····</a:t>
            </a:r>
            <a:r>
              <a:rPr lang="zh-CN" altLang="en-US" sz="1800" dirty="0">
                <a:solidFill>
                  <a:srgbClr val="FF0000"/>
                </a:solidFill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，最终能够综合完成</a:t>
            </a:r>
            <a:r>
              <a:rPr lang="en-US" altLang="zh-CN" sz="1800" dirty="0"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·····</a:t>
            </a:r>
            <a:r>
              <a:rPr lang="zh-CN" altLang="en-US" sz="1800" dirty="0">
                <a:solidFill>
                  <a:srgbClr val="FF0000"/>
                </a:solidFill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项目的方案创作，服务</a:t>
            </a:r>
            <a:r>
              <a:rPr lang="en-US" altLang="zh-CN" sz="1800" dirty="0"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·····</a:t>
            </a:r>
            <a:r>
              <a:rPr lang="zh-CN" altLang="en-US" sz="1800" dirty="0">
                <a:solidFill>
                  <a:srgbClr val="FF0000"/>
                </a:solidFill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辽沈文化建设。</a:t>
            </a:r>
            <a:endParaRPr lang="zh-CN" altLang="en-US" sz="1800" dirty="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indent="355600">
              <a:lnSpc>
                <a:spcPct val="150000"/>
              </a:lnSpc>
            </a:pPr>
            <a:endParaRPr lang="zh-CN" altLang="en-US" sz="1800" dirty="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椭圆 6"/>
          <p:cNvSpPr/>
          <p:nvPr/>
        </p:nvSpPr>
        <p:spPr>
          <a:xfrm>
            <a:off x="5661025" y="100013"/>
            <a:ext cx="923925" cy="889000"/>
          </a:xfrm>
          <a:prstGeom prst="ellipse">
            <a:avLst/>
          </a:prstGeom>
          <a:solidFill>
            <a:srgbClr val="CA1620"/>
          </a:solidFill>
          <a:ln w="38100">
            <a:solidFill>
              <a:srgbClr val="CA16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0" y="0"/>
            <a:ext cx="12192000" cy="647700"/>
          </a:xfrm>
          <a:prstGeom prst="rect">
            <a:avLst/>
          </a:prstGeom>
          <a:solidFill>
            <a:srgbClr val="CA1620"/>
          </a:solidFill>
          <a:ln>
            <a:solidFill>
              <a:srgbClr val="CA16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148" name="文本框 4"/>
          <p:cNvSpPr txBox="1"/>
          <p:nvPr/>
        </p:nvSpPr>
        <p:spPr>
          <a:xfrm>
            <a:off x="1766888" y="44450"/>
            <a:ext cx="23495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dist"/>
            <a:r>
              <a:rPr lang="zh-CN" altLang="en-US" sz="2400" dirty="0">
                <a:solidFill>
                  <a:schemeClr val="bg1"/>
                </a:solidFill>
                <a:latin typeface="方正小标宋简体" panose="03000509000000000000" charset="-122"/>
                <a:ea typeface="方正小标宋简体" panose="03000509000000000000" charset="-122"/>
              </a:rPr>
              <a:t>志存高远</a:t>
            </a:r>
            <a:endParaRPr lang="zh-CN" altLang="en-US" sz="2400" dirty="0">
              <a:solidFill>
                <a:schemeClr val="bg1"/>
              </a:solidFill>
              <a:latin typeface="方正小标宋简体" panose="03000509000000000000" charset="-122"/>
              <a:ea typeface="方正小标宋简体" panose="03000509000000000000" charset="-122"/>
            </a:endParaRPr>
          </a:p>
        </p:txBody>
      </p:sp>
      <p:sp>
        <p:nvSpPr>
          <p:cNvPr id="6149" name="文本框 11"/>
          <p:cNvSpPr txBox="1"/>
          <p:nvPr/>
        </p:nvSpPr>
        <p:spPr>
          <a:xfrm>
            <a:off x="8294688" y="52388"/>
            <a:ext cx="23495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dist"/>
            <a:r>
              <a:rPr lang="zh-CN" altLang="en-US" sz="2400" dirty="0">
                <a:solidFill>
                  <a:schemeClr val="bg1"/>
                </a:solidFill>
                <a:latin typeface="方正小标宋简体" panose="03000509000000000000" charset="-122"/>
                <a:ea typeface="方正小标宋简体" panose="03000509000000000000" charset="-122"/>
              </a:rPr>
              <a:t>德能日进 </a:t>
            </a:r>
            <a:endParaRPr lang="zh-CN" altLang="en-US" sz="2400" dirty="0">
              <a:solidFill>
                <a:schemeClr val="bg1"/>
              </a:solidFill>
              <a:latin typeface="方正小标宋简体" panose="03000509000000000000" charset="-122"/>
              <a:ea typeface="方正小标宋简体" panose="03000509000000000000" charset="-122"/>
            </a:endParaRPr>
          </a:p>
        </p:txBody>
      </p:sp>
      <p:sp>
        <p:nvSpPr>
          <p:cNvPr id="17" name="矩形 16"/>
          <p:cNvSpPr/>
          <p:nvPr/>
        </p:nvSpPr>
        <p:spPr>
          <a:xfrm flipV="1">
            <a:off x="0" y="542925"/>
            <a:ext cx="5649913" cy="365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6151" name="图片 1"/>
          <p:cNvPicPr>
            <a:picLocks noChangeAspect="1"/>
          </p:cNvPicPr>
          <p:nvPr/>
        </p:nvPicPr>
        <p:blipFill>
          <a:blip r:embed="rId1"/>
          <a:srcRect b="47475"/>
          <a:stretch>
            <a:fillRect/>
          </a:stretch>
        </p:blipFill>
        <p:spPr>
          <a:xfrm>
            <a:off x="5607050" y="49213"/>
            <a:ext cx="1033463" cy="53181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8" name="矩形 17"/>
          <p:cNvSpPr/>
          <p:nvPr/>
        </p:nvSpPr>
        <p:spPr>
          <a:xfrm flipV="1">
            <a:off x="6640513" y="530225"/>
            <a:ext cx="5551488" cy="444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9" name="椭圆 18"/>
          <p:cNvSpPr/>
          <p:nvPr/>
        </p:nvSpPr>
        <p:spPr>
          <a:xfrm>
            <a:off x="5661025" y="100013"/>
            <a:ext cx="923925" cy="8890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6154" name="Picture 2" descr="D:\工作\评建工作\A-办学定位+logo+模板\学院logo\学校logo-新辽传红\beb04b700715fa96c1036285c0fc38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27688" y="77788"/>
            <a:ext cx="976312" cy="93186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文本框 36"/>
          <p:cNvSpPr txBox="1"/>
          <p:nvPr>
            <p:custDataLst>
              <p:tags r:id="rId3"/>
            </p:custDataLst>
          </p:nvPr>
        </p:nvSpPr>
        <p:spPr bwMode="auto">
          <a:xfrm>
            <a:off x="114300" y="776605"/>
            <a:ext cx="6553835" cy="595630"/>
          </a:xfrm>
          <a:prstGeom prst="rect">
            <a:avLst/>
          </a:prstGeom>
          <a:noFill/>
        </p:spPr>
        <p:txBody>
          <a:bodyPr>
            <a:scene3d>
              <a:camera prst="orthographicFront"/>
              <a:lightRig rig="threePt" dir="t"/>
            </a:scene3d>
            <a:sp3d contourW="12700"/>
          </a:bodyPr>
          <a:lstStyle>
            <a:defPPr>
              <a:defRPr lang="en-US"/>
            </a:defPPr>
            <a:lvl1pPr>
              <a:defRPr sz="2800" b="1" spc="3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Segoe UI Light" panose="020B0502040204020203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b="1" i="0" u="none" strike="noStrike" kern="1200" cap="none" spc="30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Segoe UI Light" panose="020B0502040204020203" pitchFamily="34" charset="0"/>
                <a:sym typeface="+mn-ea"/>
              </a:rPr>
              <a:t>二、</a:t>
            </a:r>
            <a:r>
              <a:rPr lang="zh-CN" noProof="0" dirty="0">
                <a:ln>
                  <a:noFill/>
                </a:ln>
                <a:effectLst/>
                <a:uLnTx/>
                <a:uFillTx/>
                <a:sym typeface="+mn-ea"/>
              </a:rPr>
              <a:t>项目包基本信息</a:t>
            </a:r>
            <a:endParaRPr kumimoji="0" lang="zh-CN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cs typeface="Segoe UI Light" panose="020B0502040204020203" pitchFamily="34" charset="0"/>
              <a:sym typeface="字魂105号-简雅黑" pitchFamily="2" charset="-122"/>
            </a:endParaRPr>
          </a:p>
        </p:txBody>
      </p:sp>
      <p:sp>
        <p:nvSpPr>
          <p:cNvPr id="8" name="文本框 7"/>
          <p:cNvSpPr txBox="1"/>
          <p:nvPr>
            <p:custDataLst>
              <p:tags r:id="rId4"/>
            </p:custDataLst>
          </p:nvPr>
        </p:nvSpPr>
        <p:spPr>
          <a:xfrm>
            <a:off x="473710" y="1196975"/>
            <a:ext cx="10853420" cy="2168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Tx/>
              <a:buSzTx/>
              <a:buFontTx/>
            </a:pPr>
            <a:r>
              <a:rPr lang="en-US" sz="1800" b="1" dirty="0">
                <a:latin typeface="宋体" panose="02010600030101010101" pitchFamily="2" charset="-122"/>
                <a:cs typeface="宋体" panose="02010600030101010101" pitchFamily="2" charset="-122"/>
              </a:rPr>
              <a:t>3.</a:t>
            </a:r>
            <a:r>
              <a:rPr lang="zh-CN" altLang="en-US" sz="1800" b="1" dirty="0">
                <a:latin typeface="宋体" panose="02010600030101010101" pitchFamily="2" charset="-122"/>
                <a:cs typeface="宋体" panose="02010600030101010101" pitchFamily="2" charset="-122"/>
              </a:rPr>
              <a:t>课程目标</a:t>
            </a:r>
            <a:r>
              <a:rPr lang="zh-CN" altLang="en-US" sz="1800" dirty="0">
                <a:solidFill>
                  <a:srgbClr val="FF0000"/>
                </a:solidFill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（描述项目教学包中各专业课程所培养的技能、能力，相互支撑关系）</a:t>
            </a:r>
            <a:endParaRPr lang="zh-CN" altLang="en-US" sz="1800" b="1" dirty="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  <a:buClrTx/>
              <a:buSzTx/>
              <a:buFontTx/>
            </a:pPr>
            <a:r>
              <a:rPr lang="zh-CN" altLang="en-US" sz="1800" dirty="0">
                <a:solidFill>
                  <a:srgbClr val="FF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1800" dirty="0">
                <a:solidFill>
                  <a:srgbClr val="FF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1</a:t>
            </a:r>
            <a:r>
              <a:rPr lang="zh-CN" altLang="en-US" sz="1800" dirty="0">
                <a:solidFill>
                  <a:srgbClr val="FF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）核心课程《</a:t>
            </a:r>
            <a:r>
              <a:rPr lang="en-US" altLang="zh-CN" sz="1800" dirty="0">
                <a:solidFill>
                  <a:srgbClr val="FF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XXXXXX</a:t>
            </a:r>
            <a:r>
              <a:rPr lang="zh-CN" altLang="en-US" sz="1800" dirty="0">
                <a:solidFill>
                  <a:srgbClr val="FF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》：</a:t>
            </a:r>
            <a:endParaRPr lang="zh-CN" altLang="en-US" sz="1800" dirty="0">
              <a:solidFill>
                <a:srgbClr val="FF0000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  <a:buClrTx/>
              <a:buSzTx/>
              <a:buFontTx/>
            </a:pPr>
            <a:r>
              <a:rPr lang="zh-CN" altLang="en-US" sz="1800" dirty="0">
                <a:solidFill>
                  <a:srgbClr val="FF0000"/>
                </a:solidFill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（</a:t>
            </a:r>
            <a:r>
              <a:rPr lang="en-US" altLang="zh-CN" sz="1800" dirty="0">
                <a:solidFill>
                  <a:srgbClr val="FF0000"/>
                </a:solidFill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2</a:t>
            </a:r>
            <a:r>
              <a:rPr lang="zh-CN" altLang="en-US" sz="1800" dirty="0">
                <a:solidFill>
                  <a:srgbClr val="FF0000"/>
                </a:solidFill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）辅助课程</a:t>
            </a:r>
            <a:r>
              <a:rPr lang="en-US" altLang="zh-CN" sz="1800" dirty="0">
                <a:solidFill>
                  <a:srgbClr val="FF0000"/>
                </a:solidFill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1</a:t>
            </a:r>
            <a:r>
              <a:rPr lang="zh-CN" altLang="en-US" sz="1800" dirty="0">
                <a:solidFill>
                  <a:srgbClr val="FF0000"/>
                </a:solidFill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《</a:t>
            </a:r>
            <a:r>
              <a:rPr lang="en-US" altLang="zh-CN" sz="1800" dirty="0">
                <a:solidFill>
                  <a:srgbClr val="FF0000"/>
                </a:solidFill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XXXXXX</a:t>
            </a:r>
            <a:r>
              <a:rPr lang="zh-CN" altLang="en-US" sz="1800" dirty="0">
                <a:solidFill>
                  <a:srgbClr val="FF0000"/>
                </a:solidFill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》：</a:t>
            </a:r>
            <a:endParaRPr lang="zh-CN" altLang="en-US" sz="1800" dirty="0">
              <a:solidFill>
                <a:srgbClr val="FF0000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  <a:buClrTx/>
              <a:buSzTx/>
              <a:buFontTx/>
            </a:pPr>
            <a:r>
              <a:rPr lang="zh-CN" altLang="en-US" sz="1800" dirty="0">
                <a:solidFill>
                  <a:srgbClr val="FF0000"/>
                </a:solidFill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（</a:t>
            </a:r>
            <a:r>
              <a:rPr lang="en-US" altLang="zh-CN" sz="1800" dirty="0">
                <a:solidFill>
                  <a:srgbClr val="FF0000"/>
                </a:solidFill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3</a:t>
            </a:r>
            <a:r>
              <a:rPr lang="zh-CN" altLang="en-US" sz="1800" dirty="0">
                <a:solidFill>
                  <a:srgbClr val="FF0000"/>
                </a:solidFill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）辅助课程</a:t>
            </a:r>
            <a:r>
              <a:rPr lang="en-US" altLang="zh-CN" sz="1800" dirty="0">
                <a:solidFill>
                  <a:srgbClr val="FF0000"/>
                </a:solidFill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2</a:t>
            </a:r>
            <a:r>
              <a:rPr lang="zh-CN" altLang="en-US" sz="1800" dirty="0">
                <a:solidFill>
                  <a:srgbClr val="FF0000"/>
                </a:solidFill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《</a:t>
            </a:r>
            <a:r>
              <a:rPr lang="en-US" altLang="zh-CN" sz="1800" dirty="0">
                <a:solidFill>
                  <a:srgbClr val="FF0000"/>
                </a:solidFill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XXXXXX</a:t>
            </a:r>
            <a:r>
              <a:rPr lang="zh-CN" altLang="en-US" sz="1800" dirty="0">
                <a:solidFill>
                  <a:srgbClr val="FF0000"/>
                </a:solidFill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》：</a:t>
            </a:r>
            <a:endParaRPr lang="zh-CN" altLang="en-US" sz="1800" dirty="0">
              <a:solidFill>
                <a:srgbClr val="FF0000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  <a:buClrTx/>
              <a:buSzTx/>
              <a:buFontTx/>
            </a:pPr>
            <a:endParaRPr lang="zh-CN" altLang="en-US" sz="1800" dirty="0">
              <a:solidFill>
                <a:srgbClr val="FF0000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graphicFrame>
        <p:nvGraphicFramePr>
          <p:cNvPr id="2" name="表格 1"/>
          <p:cNvGraphicFramePr/>
          <p:nvPr>
            <p:custDataLst>
              <p:tags r:id="rId5"/>
            </p:custDataLst>
          </p:nvPr>
        </p:nvGraphicFramePr>
        <p:xfrm>
          <a:off x="736600" y="3335655"/>
          <a:ext cx="10591165" cy="2953385"/>
        </p:xfrm>
        <a:graphic>
          <a:graphicData uri="http://schemas.openxmlformats.org/drawingml/2006/table">
            <a:tbl>
              <a:tblPr/>
              <a:tblGrid>
                <a:gridCol w="1355725"/>
                <a:gridCol w="1185545"/>
                <a:gridCol w="1223645"/>
                <a:gridCol w="1099185"/>
                <a:gridCol w="1130300"/>
                <a:gridCol w="1150620"/>
                <a:gridCol w="1148080"/>
                <a:gridCol w="1149985"/>
                <a:gridCol w="1148080"/>
              </a:tblGrid>
              <a:tr h="56832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能力</a:t>
                      </a:r>
                      <a:endParaRPr lang="en-US" altLang="en-US" sz="1400" b="1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400" b="1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课程</a:t>
                      </a:r>
                      <a:endParaRPr lang="en-US" altLang="en-US" sz="1400" b="1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审美能力</a:t>
                      </a:r>
                      <a:endParaRPr lang="en-US" altLang="en-US" sz="1400" b="1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基础知识</a:t>
                      </a:r>
                      <a:endParaRPr lang="en-US" altLang="en-US" sz="1400" b="1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专业技能</a:t>
                      </a:r>
                      <a:endParaRPr lang="en-US" altLang="en-US" sz="1400" b="1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设计实践及表达</a:t>
                      </a:r>
                      <a:endParaRPr lang="en-US" altLang="en-US" sz="1400" b="1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施工组织</a:t>
                      </a:r>
                      <a:endParaRPr lang="en-US" altLang="en-US" sz="1400" b="1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团队合作</a:t>
                      </a:r>
                      <a:endParaRPr lang="en-US" altLang="en-US" sz="1400" b="1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职业规范与素养</a:t>
                      </a:r>
                      <a:endParaRPr lang="en-US" altLang="en-US" sz="1400" b="1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终身学习</a:t>
                      </a:r>
                      <a:endParaRPr lang="en-US" altLang="en-US" sz="1400" b="1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9377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dirty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《</a:t>
                      </a:r>
                      <a:r>
                        <a:rPr lang="en-US" altLang="zh-CN" sz="1400" dirty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XXXXXX</a:t>
                      </a:r>
                      <a:r>
                        <a:rPr lang="zh-CN" altLang="en-US" sz="1400" dirty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》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 </a:t>
                      </a:r>
                      <a:endParaRPr 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charset="0"/>
                      </a:endParaRPr>
                    </a:p>
                    <a:p>
                      <a:pPr indent="0">
                        <a:buNone/>
                      </a:pPr>
                      <a:endParaRPr 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charset="0"/>
                      </a:endParaRPr>
                    </a:p>
                    <a:p>
                      <a:pPr indent="0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    </a:t>
                      </a:r>
                      <a:r>
                        <a:rPr lang="en-US" sz="1400" b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√</a:t>
                      </a:r>
                      <a:endParaRPr lang="en-US" sz="1400" b="0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Wingdings 2" panose="05020102010507070707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charset="0"/>
                      </a:endParaRPr>
                    </a:p>
                    <a:p>
                      <a:pPr indent="0">
                        <a:buNone/>
                      </a:pP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charset="0"/>
                      </a:endParaRPr>
                    </a:p>
                    <a:p>
                      <a:pPr indent="0">
                        <a:buNone/>
                      </a:pPr>
                      <a:r>
                        <a:rPr lang="en-US" sz="1400"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charset="0"/>
                          <a:sym typeface="+mn-ea"/>
                        </a:rPr>
                        <a:t> </a:t>
                      </a:r>
                      <a:r>
                        <a:rPr lang="en-US" sz="140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charset="0"/>
                          <a:sym typeface="+mn-ea"/>
                        </a:rPr>
                        <a:t>√</a:t>
                      </a:r>
                      <a:endParaRPr 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charset="0"/>
                      </a:endParaRPr>
                    </a:p>
                    <a:p>
                      <a:pPr indent="0">
                        <a:buNone/>
                      </a:pP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Wingdings 2" panose="05020102010507070707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Wingdings 2" panose="05020102010507070707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Wingdings 2" panose="05020102010507070707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502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dirty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《</a:t>
                      </a:r>
                      <a:r>
                        <a:rPr lang="en-US" altLang="zh-CN" sz="1400" dirty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XXXXXX</a:t>
                      </a:r>
                      <a:r>
                        <a:rPr lang="zh-CN" altLang="en-US" sz="1400" dirty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》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 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Wingdings 2" panose="05020102010507070707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Wingdings 2" panose="05020102010507070707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Wingdings 2" panose="05020102010507070707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Wingdings 2" panose="05020102010507070707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626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dirty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《</a:t>
                      </a:r>
                      <a:r>
                        <a:rPr lang="en-US" altLang="zh-CN" sz="1400" dirty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XXXXXX</a:t>
                      </a:r>
                      <a:r>
                        <a:rPr lang="zh-CN" altLang="en-US" sz="1400" dirty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》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 </a:t>
                      </a: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Wingdings 2" panose="05020102010507070707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Wingdings 2" panose="05020102010507070707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Wingdings 2" panose="05020102010507070707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400" b="0">
                        <a:latin typeface="宋体" panose="02010600030101010101" pitchFamily="2" charset="-122"/>
                        <a:ea typeface="宋体" panose="02010600030101010101" pitchFamily="2" charset="-122"/>
                        <a:cs typeface="Wingdings 2" panose="05020102010507070707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4" name="直接连接符 3"/>
          <p:cNvCxnSpPr/>
          <p:nvPr/>
        </p:nvCxnSpPr>
        <p:spPr>
          <a:xfrm flipH="1" flipV="1">
            <a:off x="743585" y="3343275"/>
            <a:ext cx="1360170" cy="6286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00" name="文本框 99"/>
          <p:cNvSpPr txBox="1"/>
          <p:nvPr/>
        </p:nvSpPr>
        <p:spPr>
          <a:xfrm>
            <a:off x="3241675" y="2978150"/>
            <a:ext cx="8354695" cy="3371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ctr"/>
            <a:r>
              <a:rPr lang="zh-CN" sz="1600">
                <a:latin typeface="Times New Roman" panose="02020603050405020304" charset="0"/>
                <a:ea typeface="宋体" panose="02010600030101010101" pitchFamily="2" charset="-122"/>
              </a:rPr>
              <a:t>毕业要求与课程体系之间的对应关系矩阵图表</a:t>
            </a:r>
            <a:r>
              <a:rPr lang="zh-CN" sz="160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（表中能力部分可根据自己专业需求更改）</a:t>
            </a:r>
            <a:endParaRPr lang="zh-CN" altLang="en-US" sz="1600">
              <a:solidFill>
                <a:srgbClr val="FF0000"/>
              </a:solidFill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BEAUTIFY_FLAG" val=""/>
</p:tagLst>
</file>

<file path=ppt/tags/tag16.xml><?xml version="1.0" encoding="utf-8"?>
<p:tagLst xmlns:p="http://schemas.openxmlformats.org/presentationml/2006/main">
  <p:tag name="KSO_WM_BEAUTIFY_FLAG" val=""/>
</p:tagLst>
</file>

<file path=ppt/tags/tag17.xml><?xml version="1.0" encoding="utf-8"?>
<p:tagLst xmlns:p="http://schemas.openxmlformats.org/presentationml/2006/main">
  <p:tag name="KSO_WM_BEAUTIFY_FLAG" val=""/>
</p:tagLst>
</file>

<file path=ppt/tags/tag18.xml><?xml version="1.0" encoding="utf-8"?>
<p:tagLst xmlns:p="http://schemas.openxmlformats.org/presentationml/2006/main">
  <p:tag name="KSO_WM_BEAUTIFY_FLAG" val=""/>
</p:tagLst>
</file>

<file path=ppt/tags/tag19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20.xml><?xml version="1.0" encoding="utf-8"?>
<p:tagLst xmlns:p="http://schemas.openxmlformats.org/presentationml/2006/main">
  <p:tag name="KSO_WM_BEAUTIFY_FLAG" val=""/>
</p:tagLst>
</file>

<file path=ppt/tags/tag21.xml><?xml version="1.0" encoding="utf-8"?>
<p:tagLst xmlns:p="http://schemas.openxmlformats.org/presentationml/2006/main">
  <p:tag name="KSO_WM_BEAUTIFY_FLAG" val=""/>
</p:tagLst>
</file>

<file path=ppt/tags/tag22.xml><?xml version="1.0" encoding="utf-8"?>
<p:tagLst xmlns:p="http://schemas.openxmlformats.org/presentationml/2006/main">
  <p:tag name="KSO_WM_BEAUTIFY_FLAG" val=""/>
</p:tagLst>
</file>

<file path=ppt/tags/tag23.xml><?xml version="1.0" encoding="utf-8"?>
<p:tagLst xmlns:p="http://schemas.openxmlformats.org/presentationml/2006/main">
  <p:tag name="KSO_WM_BEAUTIFY_FLAG" val=""/>
</p:tagLst>
</file>

<file path=ppt/tags/tag24.xml><?xml version="1.0" encoding="utf-8"?>
<p:tagLst xmlns:p="http://schemas.openxmlformats.org/presentationml/2006/main">
  <p:tag name="KSO_WM_BEAUTIFY_FLAG" val=""/>
</p:tagLst>
</file>

<file path=ppt/tags/tag25.xml><?xml version="1.0" encoding="utf-8"?>
<p:tagLst xmlns:p="http://schemas.openxmlformats.org/presentationml/2006/main">
  <p:tag name="KSO_WM_BEAUTIFY_FLAG" val=""/>
</p:tagLst>
</file>

<file path=ppt/tags/tag26.xml><?xml version="1.0" encoding="utf-8"?>
<p:tagLst xmlns:p="http://schemas.openxmlformats.org/presentationml/2006/main">
  <p:tag name="KSO_WM_BEAUTIFY_FLAG" val=""/>
</p:tagLst>
</file>

<file path=ppt/tags/tag27.xml><?xml version="1.0" encoding="utf-8"?>
<p:tagLst xmlns:p="http://schemas.openxmlformats.org/presentationml/2006/main">
  <p:tag name="KSO_WM_BEAUTIFY_FLAG" val=""/>
</p:tagLst>
</file>

<file path=ppt/tags/tag28.xml><?xml version="1.0" encoding="utf-8"?>
<p:tagLst xmlns:p="http://schemas.openxmlformats.org/presentationml/2006/main">
  <p:tag name="KSO_WM_BEAUTIFY_FLAG" val=""/>
</p:tagLst>
</file>

<file path=ppt/tags/tag29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30.xml><?xml version="1.0" encoding="utf-8"?>
<p:tagLst xmlns:p="http://schemas.openxmlformats.org/presentationml/2006/main">
  <p:tag name="KSO_WM_BEAUTIFY_FLAG" val=""/>
</p:tagLst>
</file>

<file path=ppt/tags/tag31.xml><?xml version="1.0" encoding="utf-8"?>
<p:tagLst xmlns:p="http://schemas.openxmlformats.org/presentationml/2006/main">
  <p:tag name="KSO_WM_BEAUTIFY_FLAG" val=""/>
</p:tagLst>
</file>

<file path=ppt/tags/tag32.xml><?xml version="1.0" encoding="utf-8"?>
<p:tagLst xmlns:p="http://schemas.openxmlformats.org/presentationml/2006/main">
  <p:tag name="KSO_WM_BEAUTIFY_FLAG" val=""/>
</p:tagLst>
</file>

<file path=ppt/tags/tag33.xml><?xml version="1.0" encoding="utf-8"?>
<p:tagLst xmlns:p="http://schemas.openxmlformats.org/presentationml/2006/main">
  <p:tag name="TABLE_ENDDRAG_ORIGIN_RECT" val="802*344"/>
  <p:tag name="TABLE_ENDDRAG_RECT" val="23*190*802*344"/>
</p:tagLst>
</file>

<file path=ppt/tags/tag34.xml><?xml version="1.0" encoding="utf-8"?>
<p:tagLst xmlns:p="http://schemas.openxmlformats.org/presentationml/2006/main">
  <p:tag name="KSO_WM_BEAUTIFY_FLAG" val=""/>
</p:tagLst>
</file>

<file path=ppt/tags/tag35.xml><?xml version="1.0" encoding="utf-8"?>
<p:tagLst xmlns:p="http://schemas.openxmlformats.org/presentationml/2006/main">
  <p:tag name="KSO_WM_BEAUTIFY_FLAG" val=""/>
</p:tagLst>
</file>

<file path=ppt/tags/tag36.xml><?xml version="1.0" encoding="utf-8"?>
<p:tagLst xmlns:p="http://schemas.openxmlformats.org/presentationml/2006/main">
  <p:tag name="KSO_WM_BEAUTIFY_FLAG" val=""/>
</p:tagLst>
</file>

<file path=ppt/tags/tag37.xml><?xml version="1.0" encoding="utf-8"?>
<p:tagLst xmlns:p="http://schemas.openxmlformats.org/presentationml/2006/main">
  <p:tag name="KSO_WM_BEAUTIFY_FLAG" val=""/>
</p:tagLst>
</file>

<file path=ppt/tags/tag38.xml><?xml version="1.0" encoding="utf-8"?>
<p:tagLst xmlns:p="http://schemas.openxmlformats.org/presentationml/2006/main">
  <p:tag name="KSO_WM_BEAUTIFY_FLAG" val=""/>
</p:tagLst>
</file>

<file path=ppt/tags/tag39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UNIT_PLACING_PICTURE_USER_VIEWPORT" val="{&quot;height&quot;:9106,&quot;width&quot;:15840}"/>
  <p:tag name="KSO_WM_BEAUTIFY_FLAG" val=""/>
</p:tagLst>
</file>

<file path=ppt/tags/tag40.xml><?xml version="1.0" encoding="utf-8"?>
<p:tagLst xmlns:p="http://schemas.openxmlformats.org/presentationml/2006/main">
  <p:tag name="TABLE_ENDDRAG_ORIGIN_RECT" val="758*208"/>
  <p:tag name="TABLE_ENDDRAG_RECT" val="58*255*758*208"/>
  <p:tag name="KSO_WM_BEAUTIFY_FLAG" val=""/>
</p:tagLst>
</file>

<file path=ppt/tags/tag41.xml><?xml version="1.0" encoding="utf-8"?>
<p:tagLst xmlns:p="http://schemas.openxmlformats.org/presentationml/2006/main">
  <p:tag name="KSO_WM_BEAUTIFY_FLAG" val=""/>
</p:tagLst>
</file>

<file path=ppt/tags/tag42.xml><?xml version="1.0" encoding="utf-8"?>
<p:tagLst xmlns:p="http://schemas.openxmlformats.org/presentationml/2006/main">
  <p:tag name="KSO_WM_BEAUTIFY_FLAG" val=""/>
</p:tagLst>
</file>

<file path=ppt/tags/tag43.xml><?xml version="1.0" encoding="utf-8"?>
<p:tagLst xmlns:p="http://schemas.openxmlformats.org/presentationml/2006/main">
  <p:tag name="KSO_WM_BEAUTIFY_FLAG" val=""/>
</p:tagLst>
</file>

<file path=ppt/tags/tag44.xml><?xml version="1.0" encoding="utf-8"?>
<p:tagLst xmlns:p="http://schemas.openxmlformats.org/presentationml/2006/main">
  <p:tag name="KSO_WM_BEAUTIFY_FLAG" val=""/>
</p:tagLst>
</file>

<file path=ppt/tags/tag45.xml><?xml version="1.0" encoding="utf-8"?>
<p:tagLst xmlns:p="http://schemas.openxmlformats.org/presentationml/2006/main">
  <p:tag name="KSO_WM_BEAUTIFY_FLAG" val=""/>
</p:tagLst>
</file>

<file path=ppt/tags/tag46.xml><?xml version="1.0" encoding="utf-8"?>
<p:tagLst xmlns:p="http://schemas.openxmlformats.org/presentationml/2006/main">
  <p:tag name="KSO_WM_BEAUTIFY_FLAG" val=""/>
</p:tagLst>
</file>

<file path=ppt/tags/tag47.xml><?xml version="1.0" encoding="utf-8"?>
<p:tagLst xmlns:p="http://schemas.openxmlformats.org/presentationml/2006/main">
  <p:tag name="KSO_WPP_MARK_KEY" val="f835ba42-76e4-466f-ad02-ff503e3c35a5"/>
  <p:tag name="COMMONDATA" val="eyJoZGlkIjoiNDRiOGFhNWEwOGFjZWJhN2RkY2ZhZjRlZjg3MGRhNmYifQ=="/>
  <p:tag name="RESOURCE_RECORD_KEY" val="{&quot;29&quot;:[20740299,20750894,20405937]}"/>
  <p:tag name="commondata" val="eyJoZGlkIjoiYzIxM2NmNTQ2NTRhZTk5YmJlZWM4N2Y4OTFlMzU3YzMifQ=="/>
</p:tagLst>
</file>

<file path=ppt/tags/tag5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​​">
  <a:themeElements>
    <a:clrScheme name="贵州师大">
      <a:dk1>
        <a:srgbClr val="262626"/>
      </a:dk1>
      <a:lt1>
        <a:sysClr val="window" lastClr="FFFFFF"/>
      </a:lt1>
      <a:dk2>
        <a:srgbClr val="C91620"/>
      </a:dk2>
      <a:lt2>
        <a:srgbClr val="E7E6E6"/>
      </a:lt2>
      <a:accent1>
        <a:srgbClr val="5B9BD5"/>
      </a:accent1>
      <a:accent2>
        <a:srgbClr val="954F72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贵州师大">
      <a:majorFont>
        <a:latin typeface="Aharoni"/>
        <a:ea typeface="思源黑体 CN Bold"/>
        <a:cs typeface=""/>
      </a:majorFont>
      <a:minorFont>
        <a:latin typeface="Arial Narrow"/>
        <a:ea typeface="思源黑体 CN Normal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1195</Words>
  <Application>WPS 演示</Application>
  <PresentationFormat>宽屏</PresentationFormat>
  <Paragraphs>215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33" baseType="lpstr">
      <vt:lpstr>Arial</vt:lpstr>
      <vt:lpstr>宋体</vt:lpstr>
      <vt:lpstr>Wingdings</vt:lpstr>
      <vt:lpstr>Arial Narrow</vt:lpstr>
      <vt:lpstr>思源黑体 CN Normal</vt:lpstr>
      <vt:lpstr>黑体</vt:lpstr>
      <vt:lpstr>思源黑体 CN Bold</vt:lpstr>
      <vt:lpstr>Aharoni</vt:lpstr>
      <vt:lpstr>思源黑体 CN Normal</vt:lpstr>
      <vt:lpstr>等线</vt:lpstr>
      <vt:lpstr>微软雅黑</vt:lpstr>
      <vt:lpstr>方正小标宋简体</vt:lpstr>
      <vt:lpstr>方正姚体</vt:lpstr>
      <vt:lpstr>Segoe UI Light</vt:lpstr>
      <vt:lpstr>字魂105号-简雅黑</vt:lpstr>
      <vt:lpstr>仿宋</vt:lpstr>
      <vt:lpstr>Times New Roman</vt:lpstr>
      <vt:lpstr>Wingdings 2</vt:lpstr>
      <vt:lpstr>Arial Unicode MS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无事闲读PPT铺子</dc:creator>
  <cp:keywords>www.51pptmoban.com</cp:keywords>
  <cp:lastModifiedBy>杰西</cp:lastModifiedBy>
  <cp:revision>193</cp:revision>
  <dcterms:created xsi:type="dcterms:W3CDTF">2017-05-21T07:16:00Z</dcterms:created>
  <dcterms:modified xsi:type="dcterms:W3CDTF">2023-12-22T07:01:48Z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mmondata">
    <vt:lpwstr>eyJoZGlkIjoiYjljYjQ2ZGE1YmZmNGU1NmIwNGZjNTMxMDMwNDJhZDkifQ==</vt:lpwstr>
  </property>
  <property fmtid="{D5CDD505-2E9C-101B-9397-08002B2CF9AE}" pid="3" name="ICV">
    <vt:lpwstr>CE44FD5A39F94BE2AF576F92BCA4240D_13</vt:lpwstr>
  </property>
  <property fmtid="{D5CDD505-2E9C-101B-9397-08002B2CF9AE}" pid="4" name="KSOProductBuildVer">
    <vt:lpwstr>2052-12.1.0.15990</vt:lpwstr>
  </property>
</Properties>
</file>